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543" r:id="rId2"/>
    <p:sldId id="546" r:id="rId3"/>
    <p:sldId id="820" r:id="rId4"/>
    <p:sldId id="664" r:id="rId5"/>
    <p:sldId id="585" r:id="rId6"/>
    <p:sldId id="674" r:id="rId7"/>
    <p:sldId id="338" r:id="rId8"/>
    <p:sldId id="678" r:id="rId9"/>
    <p:sldId id="420" r:id="rId10"/>
    <p:sldId id="681" r:id="rId11"/>
    <p:sldId id="447" r:id="rId12"/>
    <p:sldId id="34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C00FF"/>
    <a:srgbClr val="666699"/>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CBEE2-05BA-414B-9A96-8EF855C8B68F}" type="datetimeFigureOut">
              <a:rPr lang="es-MX" smtClean="0"/>
              <a:t>19/05/2025</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08EF07-4C99-429C-9BE5-B0F4E5F6864B}" type="slidenum">
              <a:rPr lang="es-MX" smtClean="0"/>
              <a:t>‹Nº›</a:t>
            </a:fld>
            <a:endParaRPr lang="es-MX"/>
          </a:p>
        </p:txBody>
      </p:sp>
    </p:spTree>
    <p:extLst>
      <p:ext uri="{BB962C8B-B14F-4D97-AF65-F5344CB8AC3E}">
        <p14:creationId xmlns:p14="http://schemas.microsoft.com/office/powerpoint/2010/main" val="3098910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ABC84-B121-4A3A-821A-08EB99217C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MX"/>
          </a:p>
        </p:txBody>
      </p:sp>
      <p:sp>
        <p:nvSpPr>
          <p:cNvPr id="3" name="Subtitle 2">
            <a:extLst>
              <a:ext uri="{FF2B5EF4-FFF2-40B4-BE49-F238E27FC236}">
                <a16:creationId xmlns:a16="http://schemas.microsoft.com/office/drawing/2014/main" id="{530B5B2A-875C-4542-A962-2377055FCC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MX"/>
          </a:p>
        </p:txBody>
      </p:sp>
      <p:sp>
        <p:nvSpPr>
          <p:cNvPr id="4" name="Date Placeholder 3">
            <a:extLst>
              <a:ext uri="{FF2B5EF4-FFF2-40B4-BE49-F238E27FC236}">
                <a16:creationId xmlns:a16="http://schemas.microsoft.com/office/drawing/2014/main" id="{CFDC3190-331A-42F3-BC40-4E5D1370D484}"/>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A187530C-2849-42A4-A14A-7361B97871A2}"/>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BF64D653-0F9E-46E3-92FE-4872546F565C}"/>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24171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B8348-9DBB-4CBF-BC26-C869A418DA26}"/>
              </a:ext>
            </a:extLst>
          </p:cNvPr>
          <p:cNvSpPr>
            <a:spLocks noGrp="1"/>
          </p:cNvSpPr>
          <p:nvPr>
            <p:ph type="title"/>
          </p:nvPr>
        </p:nvSpPr>
        <p:spPr/>
        <p:txBody>
          <a:bodyPr/>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B10A006F-454C-4EBE-AE8A-CE96C5C8B2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F9CE534B-371A-45EF-BA66-DB3FABEA9673}"/>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D1457E01-B4FD-4777-833F-25D3E0FFC754}"/>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29D54022-F7E3-4363-B8D3-F69432C7EAA6}"/>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399833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179EE5-E224-4653-B773-89CB735CCA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MX"/>
          </a:p>
        </p:txBody>
      </p:sp>
      <p:sp>
        <p:nvSpPr>
          <p:cNvPr id="3" name="Vertical Text Placeholder 2">
            <a:extLst>
              <a:ext uri="{FF2B5EF4-FFF2-40B4-BE49-F238E27FC236}">
                <a16:creationId xmlns:a16="http://schemas.microsoft.com/office/drawing/2014/main" id="{1A5C2C4E-D203-4AF6-B7A5-1F3E0CA9BF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3C3A179A-DBB1-4E54-B8A0-6D626279DE6C}"/>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988A663C-C73C-43C7-8EA5-32906BCAC198}"/>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EEB57332-B734-41A3-9B1E-E480E754EE9B}"/>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327213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B6FA3-211E-415E-9717-85889958C22B}"/>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413C38C5-2AD8-46BD-9FFC-C06BBD448C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CEBDCBB3-8492-4714-9901-824E82800151}"/>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DAA9D619-4B10-42D8-925D-86A7BF4AE629}"/>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B4108C85-4587-48D2-841D-EB4132BE7831}"/>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003085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357BF-5E15-46B6-9082-6E3B2413F2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MX"/>
          </a:p>
        </p:txBody>
      </p:sp>
      <p:sp>
        <p:nvSpPr>
          <p:cNvPr id="3" name="Text Placeholder 2">
            <a:extLst>
              <a:ext uri="{FF2B5EF4-FFF2-40B4-BE49-F238E27FC236}">
                <a16:creationId xmlns:a16="http://schemas.microsoft.com/office/drawing/2014/main" id="{5CDF8106-69AE-44D7-963A-1E7E242F84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23A2DF-A822-43BE-B74A-175378D9F51A}"/>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FB4EE200-E4EA-4A45-AF53-24FCE40CAC87}"/>
              </a:ext>
            </a:extLst>
          </p:cNvPr>
          <p:cNvSpPr>
            <a:spLocks noGrp="1"/>
          </p:cNvSpPr>
          <p:nvPr>
            <p:ph type="ftr" sz="quarter" idx="11"/>
          </p:nvPr>
        </p:nvSpPr>
        <p:spPr/>
        <p:txBody>
          <a:bodyPr/>
          <a:lstStyle/>
          <a:p>
            <a:endParaRPr lang="es-MX"/>
          </a:p>
        </p:txBody>
      </p:sp>
      <p:sp>
        <p:nvSpPr>
          <p:cNvPr id="6" name="Slide Number Placeholder 5">
            <a:extLst>
              <a:ext uri="{FF2B5EF4-FFF2-40B4-BE49-F238E27FC236}">
                <a16:creationId xmlns:a16="http://schemas.microsoft.com/office/drawing/2014/main" id="{39E78685-B6F7-4607-8C6A-8F3BAF559B28}"/>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39839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90846-704A-4398-832A-9D5AC852F02B}"/>
              </a:ext>
            </a:extLst>
          </p:cNvPr>
          <p:cNvSpPr>
            <a:spLocks noGrp="1"/>
          </p:cNvSpPr>
          <p:nvPr>
            <p:ph type="title"/>
          </p:nvPr>
        </p:nvSpPr>
        <p:spPr/>
        <p:txBody>
          <a:bodyPr/>
          <a:lstStyle/>
          <a:p>
            <a:r>
              <a:rPr lang="en-US"/>
              <a:t>Click to edit Master title style</a:t>
            </a:r>
            <a:endParaRPr lang="es-MX"/>
          </a:p>
        </p:txBody>
      </p:sp>
      <p:sp>
        <p:nvSpPr>
          <p:cNvPr id="3" name="Content Placeholder 2">
            <a:extLst>
              <a:ext uri="{FF2B5EF4-FFF2-40B4-BE49-F238E27FC236}">
                <a16:creationId xmlns:a16="http://schemas.microsoft.com/office/drawing/2014/main" id="{3C0DF8FF-D913-499D-8762-CAD28BEF26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Content Placeholder 3">
            <a:extLst>
              <a:ext uri="{FF2B5EF4-FFF2-40B4-BE49-F238E27FC236}">
                <a16:creationId xmlns:a16="http://schemas.microsoft.com/office/drawing/2014/main" id="{8C3EEC9D-CB93-4B54-A3F3-DE83015126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Date Placeholder 4">
            <a:extLst>
              <a:ext uri="{FF2B5EF4-FFF2-40B4-BE49-F238E27FC236}">
                <a16:creationId xmlns:a16="http://schemas.microsoft.com/office/drawing/2014/main" id="{1C5BA9EE-98FA-4652-BD65-22B62A2F136C}"/>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6" name="Footer Placeholder 5">
            <a:extLst>
              <a:ext uri="{FF2B5EF4-FFF2-40B4-BE49-F238E27FC236}">
                <a16:creationId xmlns:a16="http://schemas.microsoft.com/office/drawing/2014/main" id="{906F2423-AA75-449C-960F-19384FBA8687}"/>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11D3DC19-845C-495F-AA79-E4EA1CB6AD0F}"/>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2477886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5B9D3-1B72-4420-AE1A-A8DC0690070C}"/>
              </a:ext>
            </a:extLst>
          </p:cNvPr>
          <p:cNvSpPr>
            <a:spLocks noGrp="1"/>
          </p:cNvSpPr>
          <p:nvPr>
            <p:ph type="title"/>
          </p:nvPr>
        </p:nvSpPr>
        <p:spPr>
          <a:xfrm>
            <a:off x="839788" y="365125"/>
            <a:ext cx="10515600" cy="1325563"/>
          </a:xfrm>
        </p:spPr>
        <p:txBody>
          <a:bodyPr/>
          <a:lstStyle/>
          <a:p>
            <a:r>
              <a:rPr lang="en-US"/>
              <a:t>Click to edit Master title style</a:t>
            </a:r>
            <a:endParaRPr lang="es-MX"/>
          </a:p>
        </p:txBody>
      </p:sp>
      <p:sp>
        <p:nvSpPr>
          <p:cNvPr id="3" name="Text Placeholder 2">
            <a:extLst>
              <a:ext uri="{FF2B5EF4-FFF2-40B4-BE49-F238E27FC236}">
                <a16:creationId xmlns:a16="http://schemas.microsoft.com/office/drawing/2014/main" id="{05B3E911-2B66-4B57-B354-E9A17F36E6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F99E25-0715-4C80-A69F-0C9215FA0B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5" name="Text Placeholder 4">
            <a:extLst>
              <a:ext uri="{FF2B5EF4-FFF2-40B4-BE49-F238E27FC236}">
                <a16:creationId xmlns:a16="http://schemas.microsoft.com/office/drawing/2014/main" id="{F5C346FA-1B1C-477B-A97D-5BC74F2828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508E6A-64F0-4DF3-9F89-36BC18385D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7" name="Date Placeholder 6">
            <a:extLst>
              <a:ext uri="{FF2B5EF4-FFF2-40B4-BE49-F238E27FC236}">
                <a16:creationId xmlns:a16="http://schemas.microsoft.com/office/drawing/2014/main" id="{5633DB03-6507-4B53-B629-63FFA07DFDA7}"/>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8" name="Footer Placeholder 7">
            <a:extLst>
              <a:ext uri="{FF2B5EF4-FFF2-40B4-BE49-F238E27FC236}">
                <a16:creationId xmlns:a16="http://schemas.microsoft.com/office/drawing/2014/main" id="{A4B2A4EF-E8FD-4925-B517-DAEEDEB73081}"/>
              </a:ext>
            </a:extLst>
          </p:cNvPr>
          <p:cNvSpPr>
            <a:spLocks noGrp="1"/>
          </p:cNvSpPr>
          <p:nvPr>
            <p:ph type="ftr" sz="quarter" idx="11"/>
          </p:nvPr>
        </p:nvSpPr>
        <p:spPr/>
        <p:txBody>
          <a:bodyPr/>
          <a:lstStyle/>
          <a:p>
            <a:endParaRPr lang="es-MX"/>
          </a:p>
        </p:txBody>
      </p:sp>
      <p:sp>
        <p:nvSpPr>
          <p:cNvPr id="9" name="Slide Number Placeholder 8">
            <a:extLst>
              <a:ext uri="{FF2B5EF4-FFF2-40B4-BE49-F238E27FC236}">
                <a16:creationId xmlns:a16="http://schemas.microsoft.com/office/drawing/2014/main" id="{1D14B2EA-CEEB-4797-912B-468C8A043697}"/>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86328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F4F82-7623-4EC9-9AC2-D340BD251D49}"/>
              </a:ext>
            </a:extLst>
          </p:cNvPr>
          <p:cNvSpPr>
            <a:spLocks noGrp="1"/>
          </p:cNvSpPr>
          <p:nvPr>
            <p:ph type="title"/>
          </p:nvPr>
        </p:nvSpPr>
        <p:spPr/>
        <p:txBody>
          <a:bodyPr/>
          <a:lstStyle/>
          <a:p>
            <a:r>
              <a:rPr lang="en-US"/>
              <a:t>Click to edit Master title style</a:t>
            </a:r>
            <a:endParaRPr lang="es-MX"/>
          </a:p>
        </p:txBody>
      </p:sp>
      <p:sp>
        <p:nvSpPr>
          <p:cNvPr id="3" name="Date Placeholder 2">
            <a:extLst>
              <a:ext uri="{FF2B5EF4-FFF2-40B4-BE49-F238E27FC236}">
                <a16:creationId xmlns:a16="http://schemas.microsoft.com/office/drawing/2014/main" id="{E98E80C2-554B-4730-9C3A-158A8A132B8E}"/>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4" name="Footer Placeholder 3">
            <a:extLst>
              <a:ext uri="{FF2B5EF4-FFF2-40B4-BE49-F238E27FC236}">
                <a16:creationId xmlns:a16="http://schemas.microsoft.com/office/drawing/2014/main" id="{9D189966-125F-4328-9DEB-95C17EFB5C04}"/>
              </a:ext>
            </a:extLst>
          </p:cNvPr>
          <p:cNvSpPr>
            <a:spLocks noGrp="1"/>
          </p:cNvSpPr>
          <p:nvPr>
            <p:ph type="ftr" sz="quarter" idx="11"/>
          </p:nvPr>
        </p:nvSpPr>
        <p:spPr/>
        <p:txBody>
          <a:bodyPr/>
          <a:lstStyle/>
          <a:p>
            <a:endParaRPr lang="es-MX"/>
          </a:p>
        </p:txBody>
      </p:sp>
      <p:sp>
        <p:nvSpPr>
          <p:cNvPr id="5" name="Slide Number Placeholder 4">
            <a:extLst>
              <a:ext uri="{FF2B5EF4-FFF2-40B4-BE49-F238E27FC236}">
                <a16:creationId xmlns:a16="http://schemas.microsoft.com/office/drawing/2014/main" id="{8CA4C2D3-4F98-4876-8C08-F2C8D50575E2}"/>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3102263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3629F9-CB62-43EB-9F70-E725E99B509A}"/>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3" name="Footer Placeholder 2">
            <a:extLst>
              <a:ext uri="{FF2B5EF4-FFF2-40B4-BE49-F238E27FC236}">
                <a16:creationId xmlns:a16="http://schemas.microsoft.com/office/drawing/2014/main" id="{85A1EB7F-B571-45AC-BE26-42B0019F7879}"/>
              </a:ext>
            </a:extLst>
          </p:cNvPr>
          <p:cNvSpPr>
            <a:spLocks noGrp="1"/>
          </p:cNvSpPr>
          <p:nvPr>
            <p:ph type="ftr" sz="quarter" idx="11"/>
          </p:nvPr>
        </p:nvSpPr>
        <p:spPr/>
        <p:txBody>
          <a:bodyPr/>
          <a:lstStyle/>
          <a:p>
            <a:endParaRPr lang="es-MX"/>
          </a:p>
        </p:txBody>
      </p:sp>
      <p:sp>
        <p:nvSpPr>
          <p:cNvPr id="4" name="Slide Number Placeholder 3">
            <a:extLst>
              <a:ext uri="{FF2B5EF4-FFF2-40B4-BE49-F238E27FC236}">
                <a16:creationId xmlns:a16="http://schemas.microsoft.com/office/drawing/2014/main" id="{2B9D2C53-75CE-4107-8EB1-01A11EC4ACEE}"/>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23070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2F71D-2ED7-49BB-930D-57A604F28B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Content Placeholder 2">
            <a:extLst>
              <a:ext uri="{FF2B5EF4-FFF2-40B4-BE49-F238E27FC236}">
                <a16:creationId xmlns:a16="http://schemas.microsoft.com/office/drawing/2014/main" id="{06482FFD-50D5-445A-8705-B54BF1604C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Text Placeholder 3">
            <a:extLst>
              <a:ext uri="{FF2B5EF4-FFF2-40B4-BE49-F238E27FC236}">
                <a16:creationId xmlns:a16="http://schemas.microsoft.com/office/drawing/2014/main" id="{E556DD85-73B5-4BAA-91C7-DD1FC7F534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A008C0-0749-4982-A190-F8FEC31D9AD1}"/>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6" name="Footer Placeholder 5">
            <a:extLst>
              <a:ext uri="{FF2B5EF4-FFF2-40B4-BE49-F238E27FC236}">
                <a16:creationId xmlns:a16="http://schemas.microsoft.com/office/drawing/2014/main" id="{DA6085B3-9BD1-4019-9AFC-BEBD35F0AFA1}"/>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9E850752-2FD7-489E-8DAE-AC1D9947AB07}"/>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16696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A1527-F7EE-43D7-AE60-F75C1A5A36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MX"/>
          </a:p>
        </p:txBody>
      </p:sp>
      <p:sp>
        <p:nvSpPr>
          <p:cNvPr id="3" name="Picture Placeholder 2">
            <a:extLst>
              <a:ext uri="{FF2B5EF4-FFF2-40B4-BE49-F238E27FC236}">
                <a16:creationId xmlns:a16="http://schemas.microsoft.com/office/drawing/2014/main" id="{340B7601-12E9-46EF-A9B5-13082ED44F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Text Placeholder 3">
            <a:extLst>
              <a:ext uri="{FF2B5EF4-FFF2-40B4-BE49-F238E27FC236}">
                <a16:creationId xmlns:a16="http://schemas.microsoft.com/office/drawing/2014/main" id="{6576A59E-7F87-481C-B605-272461B6E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FCDB3-CA66-4AAD-A271-8859CD2D6BB6}"/>
              </a:ext>
            </a:extLst>
          </p:cNvPr>
          <p:cNvSpPr>
            <a:spLocks noGrp="1"/>
          </p:cNvSpPr>
          <p:nvPr>
            <p:ph type="dt" sz="half" idx="10"/>
          </p:nvPr>
        </p:nvSpPr>
        <p:spPr/>
        <p:txBody>
          <a:bodyPr/>
          <a:lstStyle/>
          <a:p>
            <a:fld id="{4693ED7C-EC78-433B-9CD8-A5987DFBA8BE}" type="datetimeFigureOut">
              <a:rPr lang="es-MX" smtClean="0"/>
              <a:t>19/05/2025</a:t>
            </a:fld>
            <a:endParaRPr lang="es-MX"/>
          </a:p>
        </p:txBody>
      </p:sp>
      <p:sp>
        <p:nvSpPr>
          <p:cNvPr id="6" name="Footer Placeholder 5">
            <a:extLst>
              <a:ext uri="{FF2B5EF4-FFF2-40B4-BE49-F238E27FC236}">
                <a16:creationId xmlns:a16="http://schemas.microsoft.com/office/drawing/2014/main" id="{78D53D0E-C47F-46B5-917B-49E54E5A99DA}"/>
              </a:ext>
            </a:extLst>
          </p:cNvPr>
          <p:cNvSpPr>
            <a:spLocks noGrp="1"/>
          </p:cNvSpPr>
          <p:nvPr>
            <p:ph type="ftr" sz="quarter" idx="11"/>
          </p:nvPr>
        </p:nvSpPr>
        <p:spPr/>
        <p:txBody>
          <a:bodyPr/>
          <a:lstStyle/>
          <a:p>
            <a:endParaRPr lang="es-MX"/>
          </a:p>
        </p:txBody>
      </p:sp>
      <p:sp>
        <p:nvSpPr>
          <p:cNvPr id="7" name="Slide Number Placeholder 6">
            <a:extLst>
              <a:ext uri="{FF2B5EF4-FFF2-40B4-BE49-F238E27FC236}">
                <a16:creationId xmlns:a16="http://schemas.microsoft.com/office/drawing/2014/main" id="{CFF41DC5-7136-481E-A914-D27B922E04CB}"/>
              </a:ext>
            </a:extLst>
          </p:cNvPr>
          <p:cNvSpPr>
            <a:spLocks noGrp="1"/>
          </p:cNvSpPr>
          <p:nvPr>
            <p:ph type="sldNum" sz="quarter" idx="12"/>
          </p:nvPr>
        </p:nvSpPr>
        <p:spPr/>
        <p:txBody>
          <a:bodyPr/>
          <a:lstStyle/>
          <a:p>
            <a:fld id="{C891F8BB-A721-4E6E-A6ED-467366A1B39C}" type="slidenum">
              <a:rPr lang="es-MX" smtClean="0"/>
              <a:t>‹Nº›</a:t>
            </a:fld>
            <a:endParaRPr lang="es-MX"/>
          </a:p>
        </p:txBody>
      </p:sp>
    </p:spTree>
    <p:extLst>
      <p:ext uri="{BB962C8B-B14F-4D97-AF65-F5344CB8AC3E}">
        <p14:creationId xmlns:p14="http://schemas.microsoft.com/office/powerpoint/2010/main" val="16156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58A519-3A8E-46ED-875D-D1CB1E0775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MX"/>
          </a:p>
        </p:txBody>
      </p:sp>
      <p:sp>
        <p:nvSpPr>
          <p:cNvPr id="3" name="Text Placeholder 2">
            <a:extLst>
              <a:ext uri="{FF2B5EF4-FFF2-40B4-BE49-F238E27FC236}">
                <a16:creationId xmlns:a16="http://schemas.microsoft.com/office/drawing/2014/main" id="{D4C56631-C56A-4FAF-990B-BDB92CCA9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4" name="Date Placeholder 3">
            <a:extLst>
              <a:ext uri="{FF2B5EF4-FFF2-40B4-BE49-F238E27FC236}">
                <a16:creationId xmlns:a16="http://schemas.microsoft.com/office/drawing/2014/main" id="{B51D685C-9078-410F-84CD-C9EF62212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3ED7C-EC78-433B-9CD8-A5987DFBA8BE}" type="datetimeFigureOut">
              <a:rPr lang="es-MX" smtClean="0"/>
              <a:t>19/05/2025</a:t>
            </a:fld>
            <a:endParaRPr lang="es-MX"/>
          </a:p>
        </p:txBody>
      </p:sp>
      <p:sp>
        <p:nvSpPr>
          <p:cNvPr id="5" name="Footer Placeholder 4">
            <a:extLst>
              <a:ext uri="{FF2B5EF4-FFF2-40B4-BE49-F238E27FC236}">
                <a16:creationId xmlns:a16="http://schemas.microsoft.com/office/drawing/2014/main" id="{3ED79D5E-3741-4060-99FE-A79F29CCC2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a:extLst>
              <a:ext uri="{FF2B5EF4-FFF2-40B4-BE49-F238E27FC236}">
                <a16:creationId xmlns:a16="http://schemas.microsoft.com/office/drawing/2014/main" id="{BCD6E97C-E8FC-4589-B993-EABEB9CC31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1F8BB-A721-4E6E-A6ED-467366A1B39C}" type="slidenum">
              <a:rPr lang="es-MX" smtClean="0"/>
              <a:t>‹Nº›</a:t>
            </a:fld>
            <a:endParaRPr lang="es-MX"/>
          </a:p>
        </p:txBody>
      </p:sp>
    </p:spTree>
    <p:extLst>
      <p:ext uri="{BB962C8B-B14F-4D97-AF65-F5344CB8AC3E}">
        <p14:creationId xmlns:p14="http://schemas.microsoft.com/office/powerpoint/2010/main" val="308002450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3631" y="1398954"/>
            <a:ext cx="11144738" cy="3602406"/>
          </a:xfrm>
        </p:spPr>
        <p:txBody>
          <a:bodyPr>
            <a:normAutofit/>
          </a:bodyPr>
          <a:lstStyle/>
          <a:p>
            <a:r>
              <a:rPr lang="es-MX" sz="4400" b="1" dirty="0"/>
              <a:t>Plataforma Regrarians</a:t>
            </a:r>
          </a:p>
          <a:p>
            <a:endParaRPr lang="es-MX" sz="4400" b="1" dirty="0"/>
          </a:p>
          <a:p>
            <a:r>
              <a:rPr lang="es-MX" sz="4400" b="1" dirty="0"/>
              <a:t>Proyecto:</a:t>
            </a:r>
          </a:p>
          <a:p>
            <a:endParaRPr lang="es-MX" sz="4400" dirty="0"/>
          </a:p>
          <a:p>
            <a:endParaRPr lang="es-MX" sz="4400" dirty="0"/>
          </a:p>
          <a:p>
            <a:endParaRPr lang="es-MX" sz="4400" dirty="0"/>
          </a:p>
          <a:p>
            <a:endParaRPr lang="es-MX" sz="4800" dirty="0"/>
          </a:p>
        </p:txBody>
      </p:sp>
    </p:spTree>
    <p:extLst>
      <p:ext uri="{BB962C8B-B14F-4D97-AF65-F5344CB8AC3E}">
        <p14:creationId xmlns:p14="http://schemas.microsoft.com/office/powerpoint/2010/main" val="3660475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128791"/>
            <a:ext cx="12192000" cy="592428"/>
          </a:xfrm>
          <a:prstGeom prst="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bg1"/>
                </a:solidFill>
                <a:latin typeface="Kozuka Mincho Pro B" panose="02020800000000000000" pitchFamily="18" charset="-128"/>
                <a:ea typeface="Kozuka Mincho Pro B" panose="02020800000000000000" pitchFamily="18" charset="-128"/>
              </a:rPr>
              <a:t>Suelos</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10</a:t>
            </a:fld>
            <a:endParaRPr lang="es-MX" dirty="0"/>
          </a:p>
        </p:txBody>
      </p:sp>
      <p:pic>
        <p:nvPicPr>
          <p:cNvPr id="8" name="Imagen 7" descr="C:\Users\LasCañadas\Documents\4 CURSOS CAÑADAS\Curso Diseño y Planificación de Fincas\Regrarians eHandbook\Iconos-regrarians-español-01.jpg">
            <a:extLst>
              <a:ext uri="{FF2B5EF4-FFF2-40B4-BE49-F238E27FC236}">
                <a16:creationId xmlns:a16="http://schemas.microsoft.com/office/drawing/2014/main" id="{5FB4470B-A396-423D-9578-657277AF1498}"/>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055928" y="0"/>
            <a:ext cx="1136072" cy="1006764"/>
          </a:xfrm>
          <a:prstGeom prst="rect">
            <a:avLst/>
          </a:prstGeom>
          <a:noFill/>
          <a:ln>
            <a:noFill/>
          </a:ln>
        </p:spPr>
      </p:pic>
      <p:sp>
        <p:nvSpPr>
          <p:cNvPr id="6" name="Content Placeholder 2">
            <a:extLst>
              <a:ext uri="{FF2B5EF4-FFF2-40B4-BE49-F238E27FC236}">
                <a16:creationId xmlns:a16="http://schemas.microsoft.com/office/drawing/2014/main" id="{5FA58326-DA97-4CB3-B51C-2E46678DEC17}"/>
              </a:ext>
            </a:extLst>
          </p:cNvPr>
          <p:cNvSpPr txBox="1">
            <a:spLocks/>
          </p:cNvSpPr>
          <p:nvPr/>
        </p:nvSpPr>
        <p:spPr>
          <a:xfrm>
            <a:off x="533400" y="870733"/>
            <a:ext cx="10515600" cy="321093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MX" sz="2400" dirty="0"/>
          </a:p>
          <a:p>
            <a:pPr marL="0" indent="0">
              <a:buFont typeface="Arial" panose="020B0604020202020204" pitchFamily="34" charset="0"/>
              <a:buNone/>
            </a:pPr>
            <a:r>
              <a:rPr lang="es-ES_tradnl" sz="2400" b="1" dirty="0"/>
              <a:t>8. SUELOS </a:t>
            </a:r>
            <a:r>
              <a:rPr lang="es-ES_tradnl" sz="2400" dirty="0"/>
              <a:t>- Son la base de la vida y por tanto un enfoque importante; tenemos que manejar cuidadosamente el “todo” para apoyar su creación. El objetivo es determinar los tratamientos más rentables para regenerar el suelo.</a:t>
            </a:r>
          </a:p>
          <a:p>
            <a:pPr marL="0" indent="0">
              <a:buFont typeface="Arial" panose="020B0604020202020204" pitchFamily="34" charset="0"/>
              <a:buNone/>
            </a:pPr>
            <a:endParaRPr lang="es-ES_tradnl" sz="2400" dirty="0"/>
          </a:p>
          <a:p>
            <a:pPr marL="0" indent="0">
              <a:buFont typeface="Arial" panose="020B0604020202020204" pitchFamily="34" charset="0"/>
              <a:buNone/>
            </a:pPr>
            <a:endParaRPr lang="es-ES_tradnl" sz="2400" dirty="0"/>
          </a:p>
        </p:txBody>
      </p:sp>
      <p:sp>
        <p:nvSpPr>
          <p:cNvPr id="7" name="Rectángulo 6">
            <a:extLst>
              <a:ext uri="{FF2B5EF4-FFF2-40B4-BE49-F238E27FC236}">
                <a16:creationId xmlns:a16="http://schemas.microsoft.com/office/drawing/2014/main" id="{89D041F1-6035-49C6-8561-B45C20FBA185}"/>
              </a:ext>
            </a:extLst>
          </p:cNvPr>
          <p:cNvSpPr/>
          <p:nvPr/>
        </p:nvSpPr>
        <p:spPr>
          <a:xfrm>
            <a:off x="734291" y="3984407"/>
            <a:ext cx="11457709" cy="2462213"/>
          </a:xfrm>
          <a:prstGeom prst="rect">
            <a:avLst/>
          </a:prstGeom>
        </p:spPr>
        <p:txBody>
          <a:bodyPr wrap="square">
            <a:spAutoFit/>
          </a:bodyPr>
          <a:lstStyle/>
          <a:p>
            <a:pPr>
              <a:spcAft>
                <a:spcPts val="0"/>
              </a:spcAft>
              <a:tabLst>
                <a:tab pos="2806065" algn="ctr"/>
                <a:tab pos="5612130" algn="r"/>
              </a:tabLst>
            </a:pPr>
            <a:r>
              <a:rPr lang="es-MX" sz="1400" dirty="0">
                <a:latin typeface="Arial" panose="020B0604020202020204" pitchFamily="34" charset="0"/>
                <a:ea typeface="Arial" panose="020B060402020202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marL="449580">
              <a:tabLst>
                <a:tab pos="2806065" algn="ctr"/>
                <a:tab pos="5612130" algn="r"/>
              </a:tabLst>
            </a:pPr>
            <a:r>
              <a:rPr lang="es-MX" b="1" dirty="0">
                <a:latin typeface="Arial" panose="020B0604020202020204" pitchFamily="34" charset="0"/>
                <a:ea typeface="Arial" panose="020B0604020202020204" pitchFamily="34" charset="0"/>
                <a:cs typeface="Arial" panose="020B0604020202020204" pitchFamily="34" charset="0"/>
              </a:rPr>
              <a:t>Componentes: </a:t>
            </a:r>
          </a:p>
          <a:p>
            <a:pPr marL="449580">
              <a:tabLst>
                <a:tab pos="2806065" algn="ctr"/>
                <a:tab pos="5612130" algn="r"/>
              </a:tabLst>
            </a:pPr>
            <a:endParaRPr lang="es-MX" b="1" dirty="0">
              <a:latin typeface="Arial" panose="020B0604020202020204" pitchFamily="34" charset="0"/>
              <a:ea typeface="Arial" panose="020B0604020202020204" pitchFamily="34" charset="0"/>
              <a:cs typeface="Arial" panose="020B0604020202020204" pitchFamily="34" charset="0"/>
            </a:endParaRPr>
          </a:p>
          <a:p>
            <a:pPr marL="735330" indent="-285750">
              <a:buFontTx/>
              <a:buChar char="-"/>
              <a:tabLst>
                <a:tab pos="2806065" algn="ctr"/>
                <a:tab pos="5612130" algn="r"/>
              </a:tabLst>
            </a:pPr>
            <a:r>
              <a:rPr lang="es-MX" dirty="0">
                <a:latin typeface="Arial" panose="020B0604020202020204" pitchFamily="34" charset="0"/>
                <a:ea typeface="Arial" panose="020B0604020202020204" pitchFamily="34" charset="0"/>
                <a:cs typeface="Arial" panose="020B0604020202020204" pitchFamily="34" charset="0"/>
              </a:rPr>
              <a:t>Análisis de fertilidad del suelo</a:t>
            </a:r>
          </a:p>
          <a:p>
            <a:pPr marL="735330" indent="-285750">
              <a:buFontTx/>
              <a:buChar char="-"/>
              <a:tabLst>
                <a:tab pos="2806065" algn="ctr"/>
                <a:tab pos="5612130" algn="r"/>
              </a:tabLst>
            </a:pPr>
            <a:r>
              <a:rPr lang="es-MX" dirty="0">
                <a:latin typeface="Arial" panose="020B0604020202020204" pitchFamily="34" charset="0"/>
                <a:ea typeface="Arial" panose="020B0604020202020204" pitchFamily="34" charset="0"/>
                <a:cs typeface="Arial" panose="020B0604020202020204" pitchFamily="34" charset="0"/>
              </a:rPr>
              <a:t>Composteo</a:t>
            </a:r>
          </a:p>
          <a:p>
            <a:pPr marL="735330" indent="-285750">
              <a:buFontTx/>
              <a:buChar char="-"/>
              <a:tabLst>
                <a:tab pos="2806065" algn="ctr"/>
                <a:tab pos="5612130" algn="r"/>
              </a:tabLst>
            </a:pPr>
            <a:r>
              <a:rPr lang="es-MX" dirty="0">
                <a:latin typeface="Arial" panose="020B0604020202020204" pitchFamily="34" charset="0"/>
                <a:ea typeface="Arial" panose="020B0604020202020204" pitchFamily="34" charset="0"/>
                <a:cs typeface="Arial" panose="020B0604020202020204" pitchFamily="34" charset="0"/>
              </a:rPr>
              <a:t>Pastoreo holístico</a:t>
            </a:r>
          </a:p>
          <a:p>
            <a:pPr marL="735330" indent="-285750">
              <a:buFontTx/>
              <a:buChar char="-"/>
              <a:tabLst>
                <a:tab pos="2806065" algn="ctr"/>
                <a:tab pos="5612130" algn="r"/>
              </a:tabLst>
            </a:pPr>
            <a:r>
              <a:rPr lang="es-MX" dirty="0">
                <a:latin typeface="Arial" panose="020B0604020202020204" pitchFamily="34" charset="0"/>
                <a:ea typeface="Arial" panose="020B0604020202020204" pitchFamily="34" charset="0"/>
                <a:cs typeface="Arial" panose="020B0604020202020204" pitchFamily="34" charset="0"/>
              </a:rPr>
              <a:t>Enmiendas biológicas o microbianas</a:t>
            </a:r>
          </a:p>
          <a:p>
            <a:pPr marL="735330" indent="-285750">
              <a:buFontTx/>
              <a:buChar char="-"/>
              <a:tabLst>
                <a:tab pos="2806065" algn="ctr"/>
                <a:tab pos="5612130" algn="r"/>
              </a:tabLst>
            </a:pPr>
            <a:r>
              <a:rPr lang="es-MX" dirty="0">
                <a:latin typeface="Arial" panose="020B0604020202020204" pitchFamily="34" charset="0"/>
                <a:ea typeface="Arial" panose="020B0604020202020204" pitchFamily="34" charset="0"/>
                <a:cs typeface="Arial" panose="020B0604020202020204" pitchFamily="34" charset="0"/>
              </a:rPr>
              <a:t>Biofertilizantes, etc.</a:t>
            </a:r>
          </a:p>
          <a:p>
            <a:pPr marL="449580">
              <a:spcAft>
                <a:spcPts val="0"/>
              </a:spcAft>
              <a:tabLst>
                <a:tab pos="2806065" algn="ctr"/>
                <a:tab pos="5612130" algn="r"/>
              </a:tabLst>
            </a:pPr>
            <a:endParaRPr lang="es-MX" sz="1400" dirty="0">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462102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128791"/>
            <a:ext cx="12192000" cy="592428"/>
          </a:xfrm>
          <a:prstGeom prst="rect">
            <a:avLst/>
          </a:prstGeom>
          <a:solidFill>
            <a:schemeClr val="accent4">
              <a:lumMod val="75000"/>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latin typeface="Kozuka Mincho Pro B" panose="02020800000000000000" pitchFamily="18" charset="-128"/>
                <a:ea typeface="Kozuka Mincho Pro B" panose="02020800000000000000" pitchFamily="18" charset="-128"/>
              </a:rPr>
              <a:t>Economía</a:t>
            </a:r>
          </a:p>
        </p:txBody>
      </p:sp>
      <p:sp>
        <p:nvSpPr>
          <p:cNvPr id="3" name="Marcador de número de diapositiva 2"/>
          <p:cNvSpPr>
            <a:spLocks noGrp="1"/>
          </p:cNvSpPr>
          <p:nvPr>
            <p:ph type="sldNum" sz="quarter" idx="12"/>
          </p:nvPr>
        </p:nvSpPr>
        <p:spPr/>
        <p:txBody>
          <a:bodyPr/>
          <a:lstStyle/>
          <a:p>
            <a:fld id="{32C1F93B-B3E9-4E87-AEED-B3B77A870756}" type="slidenum">
              <a:rPr lang="es-MX" smtClean="0"/>
              <a:t>11</a:t>
            </a:fld>
            <a:endParaRPr lang="es-MX" dirty="0"/>
          </a:p>
        </p:txBody>
      </p:sp>
      <p:pic>
        <p:nvPicPr>
          <p:cNvPr id="6" name="Imagen 5" descr="C:\Users\LasCañadas\Documents\4 CURSOS CAÑADAS\Curso Diseño y Planificación de Fincas\Regrarians eHandbook\Iconos-regrarians-español-01.jpg">
            <a:extLst>
              <a:ext uri="{FF2B5EF4-FFF2-40B4-BE49-F238E27FC236}">
                <a16:creationId xmlns:a16="http://schemas.microsoft.com/office/drawing/2014/main" id="{78A52FE4-1034-435D-B44D-A25AC8570988}"/>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113655" y="0"/>
            <a:ext cx="1078345" cy="1006764"/>
          </a:xfrm>
          <a:prstGeom prst="rect">
            <a:avLst/>
          </a:prstGeom>
          <a:noFill/>
          <a:ln>
            <a:noFill/>
          </a:ln>
        </p:spPr>
      </p:pic>
      <p:sp>
        <p:nvSpPr>
          <p:cNvPr id="7" name="Content Placeholder 2">
            <a:extLst>
              <a:ext uri="{FF2B5EF4-FFF2-40B4-BE49-F238E27FC236}">
                <a16:creationId xmlns:a16="http://schemas.microsoft.com/office/drawing/2014/main" id="{924FD27D-5AC1-4AF7-8435-E16ADD391F37}"/>
              </a:ext>
            </a:extLst>
          </p:cNvPr>
          <p:cNvSpPr txBox="1">
            <a:spLocks/>
          </p:cNvSpPr>
          <p:nvPr/>
        </p:nvSpPr>
        <p:spPr>
          <a:xfrm>
            <a:off x="598055" y="1321904"/>
            <a:ext cx="10515600" cy="229593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400" b="1" dirty="0"/>
              <a:t>9. ECONOMIA </a:t>
            </a:r>
            <a:r>
              <a:rPr lang="es-ES_tradnl" sz="2400" dirty="0"/>
              <a:t>- Es conducida por nuestro análisis de los elementos anteriores, particularmente #1Clima y #2Geografía.</a:t>
            </a:r>
          </a:p>
          <a:p>
            <a:pPr marL="0" indent="0">
              <a:buFont typeface="Arial" panose="020B0604020202020204" pitchFamily="34" charset="0"/>
              <a:buNone/>
            </a:pPr>
            <a:r>
              <a:rPr lang="es-ES_tradnl" sz="2400" dirty="0"/>
              <a:t>Este análisis y nuestra consecuente planificación se centra en impulsar el motor económico de los distintos flujos de capital.</a:t>
            </a:r>
          </a:p>
        </p:txBody>
      </p:sp>
      <p:sp>
        <p:nvSpPr>
          <p:cNvPr id="4" name="Rectángulo 3">
            <a:extLst>
              <a:ext uri="{FF2B5EF4-FFF2-40B4-BE49-F238E27FC236}">
                <a16:creationId xmlns:a16="http://schemas.microsoft.com/office/drawing/2014/main" id="{A119DCA0-6BD4-446E-A479-59B18CFD132A}"/>
              </a:ext>
            </a:extLst>
          </p:cNvPr>
          <p:cNvSpPr/>
          <p:nvPr/>
        </p:nvSpPr>
        <p:spPr>
          <a:xfrm>
            <a:off x="931819" y="3296552"/>
            <a:ext cx="10721008" cy="1754326"/>
          </a:xfrm>
          <a:prstGeom prst="rect">
            <a:avLst/>
          </a:prstGeom>
        </p:spPr>
        <p:txBody>
          <a:bodyPr wrap="square">
            <a:spAutoFit/>
          </a:bodyPr>
          <a:lstStyle/>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Análisis de mercados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Estrategias de marketing</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Planes financieros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Cadenas de valor.</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42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129566"/>
            <a:ext cx="12192000" cy="592428"/>
          </a:xfrm>
          <a:prstGeom prst="rect">
            <a:avLst/>
          </a:prstGeom>
          <a:solidFill>
            <a:srgbClr val="660033">
              <a:alpha val="5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bg1"/>
                </a:solidFill>
                <a:latin typeface="Kozuka Mincho Pro B" panose="02020800000000000000" pitchFamily="18" charset="-128"/>
                <a:ea typeface="Kozuka Mincho Pro B" panose="02020800000000000000" pitchFamily="18" charset="-128"/>
              </a:rPr>
              <a:t>Energía </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12</a:t>
            </a:fld>
            <a:endParaRPr lang="es-MX" dirty="0"/>
          </a:p>
        </p:txBody>
      </p:sp>
      <p:pic>
        <p:nvPicPr>
          <p:cNvPr id="8" name="Imagen 7" descr="C:\Users\LasCañadas\Documents\4 CURSOS CAÑADAS\Curso Diseño y Planificación de Fincas\Regrarians eHandbook\Iconos-regrarians-español-01.jpg">
            <a:extLst>
              <a:ext uri="{FF2B5EF4-FFF2-40B4-BE49-F238E27FC236}">
                <a16:creationId xmlns:a16="http://schemas.microsoft.com/office/drawing/2014/main" id="{4124F4EA-8E7A-4EBE-8BF1-B265FD97CCFE}"/>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209146" y="0"/>
            <a:ext cx="982854" cy="1006764"/>
          </a:xfrm>
          <a:prstGeom prst="rect">
            <a:avLst/>
          </a:prstGeom>
          <a:noFill/>
          <a:ln>
            <a:noFill/>
          </a:ln>
        </p:spPr>
      </p:pic>
      <p:sp>
        <p:nvSpPr>
          <p:cNvPr id="9" name="Content Placeholder 2">
            <a:extLst>
              <a:ext uri="{FF2B5EF4-FFF2-40B4-BE49-F238E27FC236}">
                <a16:creationId xmlns:a16="http://schemas.microsoft.com/office/drawing/2014/main" id="{E147CEF6-165C-4510-8911-B3D084FF5CDD}"/>
              </a:ext>
            </a:extLst>
          </p:cNvPr>
          <p:cNvSpPr txBox="1">
            <a:spLocks/>
          </p:cNvSpPr>
          <p:nvPr/>
        </p:nvSpPr>
        <p:spPr>
          <a:xfrm>
            <a:off x="598055" y="1321905"/>
            <a:ext cx="10515600" cy="2107096"/>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400" b="1" dirty="0"/>
              <a:t>10. ENERGIA </a:t>
            </a:r>
            <a:r>
              <a:rPr lang="es-ES_tradnl" sz="2400" dirty="0"/>
              <a:t>- Es vital para alimentar todos los elementos que impulsan cualquier sistema. Por lo tanto, nos centramos en la organización de los sistemas de energía que se regeneran en lugar de atrofiarse, teniendo en cuenta su costo-beneficio en un campo en rápida evolución.</a:t>
            </a:r>
            <a:endParaRPr lang="es-MX" sz="2400" dirty="0"/>
          </a:p>
          <a:p>
            <a:endParaRPr lang="es-MX" sz="2400" dirty="0"/>
          </a:p>
        </p:txBody>
      </p:sp>
      <p:sp>
        <p:nvSpPr>
          <p:cNvPr id="3" name="Rectángulo 2">
            <a:extLst>
              <a:ext uri="{FF2B5EF4-FFF2-40B4-BE49-F238E27FC236}">
                <a16:creationId xmlns:a16="http://schemas.microsoft.com/office/drawing/2014/main" id="{FEB0A5BF-E1FD-4629-A0B7-7509BBA8BF27}"/>
              </a:ext>
            </a:extLst>
          </p:cNvPr>
          <p:cNvSpPr/>
          <p:nvPr/>
        </p:nvSpPr>
        <p:spPr>
          <a:xfrm>
            <a:off x="1078345" y="3169840"/>
            <a:ext cx="10654747" cy="1754326"/>
          </a:xfrm>
          <a:prstGeom prst="rect">
            <a:avLst/>
          </a:prstGeom>
        </p:spPr>
        <p:txBody>
          <a:bodyPr wrap="square">
            <a:spAutoFit/>
          </a:bodyPr>
          <a:lstStyle/>
          <a:p>
            <a:pPr>
              <a:spcAft>
                <a:spcPts val="0"/>
              </a:spcAft>
              <a:tabLst>
                <a:tab pos="2806065" algn="ctr"/>
                <a:tab pos="5612130" algn="r"/>
              </a:tabLst>
            </a:pPr>
            <a:r>
              <a:rPr lang="es-ES_tradnl" dirty="0">
                <a:latin typeface="Arial" panose="020B0604020202020204" pitchFamily="34" charset="0"/>
                <a:ea typeface="Arial" panose="020B0604020202020204" pitchFamily="34" charset="0"/>
                <a:cs typeface="Times New Roman" panose="02020603050405020304" pitchFamily="18" charset="0"/>
              </a:rPr>
              <a:t> </a:t>
            </a: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28575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Fotosíntesis</a:t>
            </a:r>
          </a:p>
          <a:p>
            <a:pPr marL="28575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Generación de energía</a:t>
            </a:r>
          </a:p>
          <a:p>
            <a:pPr marL="28575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Almacenamiento de energía</a:t>
            </a:r>
          </a:p>
          <a:p>
            <a:pPr marL="28575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Maquinaria y equipo.</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4796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525F0-52D5-4F19-938B-1D368687C4AC}"/>
              </a:ext>
            </a:extLst>
          </p:cNvPr>
          <p:cNvSpPr>
            <a:spLocks noGrp="1"/>
          </p:cNvSpPr>
          <p:nvPr>
            <p:ph type="title"/>
          </p:nvPr>
        </p:nvSpPr>
        <p:spPr/>
        <p:txBody>
          <a:bodyPr>
            <a:normAutofit/>
          </a:bodyPr>
          <a:lstStyle/>
          <a:p>
            <a:pPr algn="ctr"/>
            <a:r>
              <a:rPr lang="es-MX" sz="4000" b="1" dirty="0">
                <a:solidFill>
                  <a:schemeClr val="accent6">
                    <a:lumMod val="75000"/>
                  </a:schemeClr>
                </a:solidFill>
                <a:latin typeface="+mn-lt"/>
              </a:rPr>
              <a:t>LAS CAPAS DE LA PLATAFORMA REGRARIANS</a:t>
            </a:r>
          </a:p>
        </p:txBody>
      </p:sp>
      <p:pic>
        <p:nvPicPr>
          <p:cNvPr id="4" name="Content Placeholder 4">
            <a:extLst>
              <a:ext uri="{FF2B5EF4-FFF2-40B4-BE49-F238E27FC236}">
                <a16:creationId xmlns:a16="http://schemas.microsoft.com/office/drawing/2014/main" id="{37D6371C-1458-4100-95D8-9A94B1090F78}"/>
              </a:ext>
            </a:extLst>
          </p:cNvPr>
          <p:cNvPicPr>
            <a:picLocks noChangeAspect="1"/>
          </p:cNvPicPr>
          <p:nvPr/>
        </p:nvPicPr>
        <p:blipFill rotWithShape="1">
          <a:blip r:embed="rId2">
            <a:extLst>
              <a:ext uri="{28A0092B-C50C-407E-A947-70E740481C1C}">
                <a14:useLocalDpi xmlns:a14="http://schemas.microsoft.com/office/drawing/2010/main" val="0"/>
              </a:ext>
            </a:extLst>
          </a:blip>
          <a:srcRect t="33929"/>
          <a:stretch/>
        </p:blipFill>
        <p:spPr>
          <a:xfrm>
            <a:off x="1933464" y="1840871"/>
            <a:ext cx="8325072" cy="3775392"/>
          </a:xfrm>
          <a:prstGeom prst="rect">
            <a:avLst/>
          </a:prstGeom>
        </p:spPr>
      </p:pic>
      <p:grpSp>
        <p:nvGrpSpPr>
          <p:cNvPr id="3" name="Group 2">
            <a:extLst>
              <a:ext uri="{FF2B5EF4-FFF2-40B4-BE49-F238E27FC236}">
                <a16:creationId xmlns:a16="http://schemas.microsoft.com/office/drawing/2014/main" id="{F18C42FD-26EB-437E-8613-553B3C5A7A32}"/>
              </a:ext>
            </a:extLst>
          </p:cNvPr>
          <p:cNvGrpSpPr/>
          <p:nvPr/>
        </p:nvGrpSpPr>
        <p:grpSpPr>
          <a:xfrm>
            <a:off x="8512694" y="1958175"/>
            <a:ext cx="1195544" cy="356504"/>
            <a:chOff x="7347091" y="1599956"/>
            <a:chExt cx="1195544" cy="356504"/>
          </a:xfrm>
        </p:grpSpPr>
        <p:pic>
          <p:nvPicPr>
            <p:cNvPr id="8" name="Content Placeholder 4">
              <a:extLst>
                <a:ext uri="{FF2B5EF4-FFF2-40B4-BE49-F238E27FC236}">
                  <a16:creationId xmlns:a16="http://schemas.microsoft.com/office/drawing/2014/main" id="{0ABA921D-8D4E-4730-91C7-3F38681BB548}"/>
                </a:ext>
              </a:extLst>
            </p:cNvPr>
            <p:cNvPicPr>
              <a:picLocks noChangeAspect="1"/>
            </p:cNvPicPr>
            <p:nvPr/>
          </p:nvPicPr>
          <p:blipFill rotWithShape="1">
            <a:blip r:embed="rId2">
              <a:extLst>
                <a:ext uri="{28A0092B-C50C-407E-A947-70E740481C1C}">
                  <a14:useLocalDpi xmlns:a14="http://schemas.microsoft.com/office/drawing/2010/main" val="0"/>
                </a:ext>
              </a:extLst>
            </a:blip>
            <a:srcRect l="64300" t="36226" r="24593" b="57869"/>
            <a:stretch/>
          </p:blipFill>
          <p:spPr>
            <a:xfrm>
              <a:off x="7618046" y="1619007"/>
              <a:ext cx="924589" cy="337453"/>
            </a:xfrm>
            <a:prstGeom prst="rect">
              <a:avLst/>
            </a:prstGeom>
          </p:spPr>
        </p:pic>
        <p:pic>
          <p:nvPicPr>
            <p:cNvPr id="9" name="Content Placeholder 4">
              <a:extLst>
                <a:ext uri="{FF2B5EF4-FFF2-40B4-BE49-F238E27FC236}">
                  <a16:creationId xmlns:a16="http://schemas.microsoft.com/office/drawing/2014/main" id="{5F3F04C1-C543-41C7-823B-5108CB79589C}"/>
                </a:ext>
              </a:extLst>
            </p:cNvPr>
            <p:cNvPicPr>
              <a:picLocks noChangeAspect="1"/>
            </p:cNvPicPr>
            <p:nvPr/>
          </p:nvPicPr>
          <p:blipFill rotWithShape="1">
            <a:blip r:embed="rId2">
              <a:extLst>
                <a:ext uri="{28A0092B-C50C-407E-A947-70E740481C1C}">
                  <a14:useLocalDpi xmlns:a14="http://schemas.microsoft.com/office/drawing/2010/main" val="0"/>
                </a:ext>
              </a:extLst>
            </a:blip>
            <a:srcRect l="79102" t="35864" r="17733" b="58231"/>
            <a:stretch/>
          </p:blipFill>
          <p:spPr>
            <a:xfrm>
              <a:off x="7347091" y="1599956"/>
              <a:ext cx="263486" cy="337453"/>
            </a:xfrm>
            <a:prstGeom prst="rect">
              <a:avLst/>
            </a:prstGeom>
          </p:spPr>
        </p:pic>
      </p:grpSp>
      <p:pic>
        <p:nvPicPr>
          <p:cNvPr id="5" name="Content Placeholder 4">
            <a:extLst>
              <a:ext uri="{FF2B5EF4-FFF2-40B4-BE49-F238E27FC236}">
                <a16:creationId xmlns:a16="http://schemas.microsoft.com/office/drawing/2014/main" id="{B9B5145D-B43E-4DE8-AFDE-49A109C2924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81683" t="37044" r="8412" b="58231"/>
          <a:stretch/>
        </p:blipFill>
        <p:spPr>
          <a:xfrm>
            <a:off x="7304416" y="2020681"/>
            <a:ext cx="824523" cy="270010"/>
          </a:xfrm>
        </p:spPr>
      </p:pic>
      <p:pic>
        <p:nvPicPr>
          <p:cNvPr id="7" name="Content Placeholder 4">
            <a:extLst>
              <a:ext uri="{FF2B5EF4-FFF2-40B4-BE49-F238E27FC236}">
                <a16:creationId xmlns:a16="http://schemas.microsoft.com/office/drawing/2014/main" id="{B1E025E6-A8AC-48F8-A2C5-77BE32896417}"/>
              </a:ext>
            </a:extLst>
          </p:cNvPr>
          <p:cNvPicPr>
            <a:picLocks noChangeAspect="1"/>
          </p:cNvPicPr>
          <p:nvPr/>
        </p:nvPicPr>
        <p:blipFill rotWithShape="1">
          <a:blip r:embed="rId2">
            <a:extLst>
              <a:ext uri="{28A0092B-C50C-407E-A947-70E740481C1C}">
                <a14:useLocalDpi xmlns:a14="http://schemas.microsoft.com/office/drawing/2010/main" val="0"/>
              </a:ext>
            </a:extLst>
          </a:blip>
          <a:srcRect l="58790" t="36226" r="35887" b="57869"/>
          <a:stretch/>
        </p:blipFill>
        <p:spPr>
          <a:xfrm>
            <a:off x="6889857" y="1974259"/>
            <a:ext cx="443103" cy="337453"/>
          </a:xfrm>
          <a:prstGeom prst="rect">
            <a:avLst/>
          </a:prstGeom>
        </p:spPr>
      </p:pic>
    </p:spTree>
    <p:extLst>
      <p:ext uri="{BB962C8B-B14F-4D97-AF65-F5344CB8AC3E}">
        <p14:creationId xmlns:p14="http://schemas.microsoft.com/office/powerpoint/2010/main" val="1549224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128791"/>
            <a:ext cx="12192000" cy="682578"/>
          </a:xfrm>
          <a:prstGeom prst="rect">
            <a:avLst/>
          </a:prstGeom>
          <a:solidFill>
            <a:schemeClr val="accent2">
              <a:lumMod val="75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08836">
              <a:defRPr/>
            </a:pPr>
            <a:r>
              <a:rPr lang="es-MX" sz="2800" dirty="0">
                <a:latin typeface="Kozuka Mincho Pro B" panose="02020800000000000000" pitchFamily="18" charset="-128"/>
                <a:ea typeface="Kozuka Mincho Pro B" panose="02020800000000000000" pitchFamily="18" charset="-128"/>
              </a:rPr>
              <a:t>Clima</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3</a:t>
            </a:fld>
            <a:endParaRPr lang="es-MX" dirty="0"/>
          </a:p>
        </p:txBody>
      </p:sp>
      <p:pic>
        <p:nvPicPr>
          <p:cNvPr id="8" name="Imagen 7" descr="C:\Users\LasCañadas\Documents\4 CURSOS CAÑADAS\Curso Diseño y Planificación de Fincas\Regrarians eHandbook\Iconos-regrarians-español-01.jpg">
            <a:extLst>
              <a:ext uri="{FF2B5EF4-FFF2-40B4-BE49-F238E27FC236}">
                <a16:creationId xmlns:a16="http://schemas.microsoft.com/office/drawing/2014/main" id="{BC2E5B5F-4A87-4171-9B39-F75375565C31}"/>
              </a:ext>
            </a:extLst>
          </p:cNvPr>
          <p:cNvPicPr/>
          <p:nvPr/>
        </p:nvPicPr>
        <p:blipFill rotWithShape="1">
          <a:blip r:embed="rId2" cstate="print">
            <a:extLst>
              <a:ext uri="{28A0092B-C50C-407E-A947-70E740481C1C}">
                <a14:useLocalDpi xmlns:a14="http://schemas.microsoft.com/office/drawing/2010/main" val="0"/>
              </a:ext>
            </a:extLst>
          </a:blip>
          <a:srcRect l="-5"/>
          <a:stretch/>
        </p:blipFill>
        <p:spPr bwMode="auto">
          <a:xfrm>
            <a:off x="11106727" y="0"/>
            <a:ext cx="1085273" cy="939313"/>
          </a:xfrm>
          <a:prstGeom prst="rect">
            <a:avLst/>
          </a:prstGeom>
          <a:noFill/>
          <a:ln>
            <a:noFill/>
          </a:ln>
        </p:spPr>
      </p:pic>
      <p:sp>
        <p:nvSpPr>
          <p:cNvPr id="3" name="Rectángulo 2">
            <a:extLst>
              <a:ext uri="{FF2B5EF4-FFF2-40B4-BE49-F238E27FC236}">
                <a16:creationId xmlns:a16="http://schemas.microsoft.com/office/drawing/2014/main" id="{B31BE36A-D11F-42EF-9FDD-95076DDF6E64}"/>
              </a:ext>
            </a:extLst>
          </p:cNvPr>
          <p:cNvSpPr/>
          <p:nvPr/>
        </p:nvSpPr>
        <p:spPr>
          <a:xfrm>
            <a:off x="490330" y="1280115"/>
            <a:ext cx="10320833" cy="3046988"/>
          </a:xfrm>
          <a:prstGeom prst="rect">
            <a:avLst/>
          </a:prstGeom>
        </p:spPr>
        <p:txBody>
          <a:bodyPr wrap="square">
            <a:spAutoFit/>
          </a:bodyPr>
          <a:lstStyle/>
          <a:p>
            <a:pPr>
              <a:tabLst>
                <a:tab pos="2806065" algn="ctr"/>
                <a:tab pos="5612130" algn="r"/>
              </a:tabLst>
            </a:pPr>
            <a:r>
              <a:rPr lang="es-ES_tradnl" sz="2400" b="1" dirty="0"/>
              <a:t>1. CLIMA </a:t>
            </a:r>
            <a:r>
              <a:rPr lang="es-ES_tradnl" sz="2400" dirty="0"/>
              <a:t>– Desarrollar las reglas del juego en base al clima humano de los actores involucrados en un proyecto y las regulaciones locales, mientras se genera un entendimiento de las actividades que el clima atmosférico nos permite desarrollar. </a:t>
            </a:r>
          </a:p>
          <a:p>
            <a:pPr>
              <a:spcAft>
                <a:spcPts val="0"/>
              </a:spcAft>
              <a:tabLst>
                <a:tab pos="2806065" algn="ctr"/>
                <a:tab pos="5612130" algn="r"/>
              </a:tabLst>
            </a:pPr>
            <a:r>
              <a:rPr lang="es-ES_tradnl" sz="2400" dirty="0"/>
              <a:t> </a:t>
            </a:r>
            <a:endParaRPr lang="es-MX" sz="2400" dirty="0"/>
          </a:p>
          <a:p>
            <a:pPr marL="449580">
              <a:tabLst>
                <a:tab pos="2806065" algn="ctr"/>
                <a:tab pos="5612130" algn="r"/>
              </a:tabLst>
            </a:pPr>
            <a:r>
              <a:rPr lang="es-MX" b="1" dirty="0">
                <a:latin typeface="Arial" panose="020B0604020202020204" pitchFamily="34" charset="0"/>
                <a:cs typeface="Times New Roman" panose="02020603050405020304" pitchFamily="18" charset="0"/>
              </a:rPr>
              <a:t>Componentes: </a:t>
            </a:r>
          </a:p>
          <a:p>
            <a:pPr marL="449580">
              <a:tabLst>
                <a:tab pos="2806065" algn="ctr"/>
                <a:tab pos="5612130" algn="r"/>
              </a:tabLst>
            </a:pPr>
            <a:endParaRPr lang="es-MX" b="1" dirty="0">
              <a:latin typeface="Arial" panose="020B0604020202020204" pitchFamily="34" charset="0"/>
              <a:cs typeface="Times New Roman" panose="02020603050405020304" pitchFamily="18" charset="0"/>
            </a:endParaRPr>
          </a:p>
          <a:p>
            <a:pPr marL="792480"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Clima humano, contexto holístico (familia, paisaje, proyecto, comunidad) </a:t>
            </a:r>
          </a:p>
          <a:p>
            <a:pPr marL="792480"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Variables climatológicas</a:t>
            </a:r>
          </a:p>
        </p:txBody>
      </p:sp>
    </p:spTree>
    <p:extLst>
      <p:ext uri="{BB962C8B-B14F-4D97-AF65-F5344CB8AC3E}">
        <p14:creationId xmlns:p14="http://schemas.microsoft.com/office/powerpoint/2010/main" val="161795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0" y="39784"/>
            <a:ext cx="12192000" cy="552762"/>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dirty="0">
                <a:effectLst>
                  <a:outerShdw blurRad="38100" dist="38100" dir="2700000" algn="tl">
                    <a:srgbClr val="000000">
                      <a:alpha val="43137"/>
                    </a:srgbClr>
                  </a:outerShdw>
                </a:effectLst>
                <a:latin typeface="Kozuka Mincho Pro B" panose="02020800000000000000" pitchFamily="18" charset="-128"/>
                <a:ea typeface="Kozuka Mincho Pro B" panose="02020800000000000000" pitchFamily="18" charset="-128"/>
              </a:rPr>
              <a:t>Geografía</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4</a:t>
            </a:fld>
            <a:endParaRPr lang="es-MX"/>
          </a:p>
        </p:txBody>
      </p:sp>
      <p:pic>
        <p:nvPicPr>
          <p:cNvPr id="8" name="Imagen 7" descr="C:\Users\LasCañadas\Documents\4 CURSOS CAÑADAS\Curso Diseño y Planificación de Fincas\Regrarians eHandbook\Iconos-regrarians-español-01.jpg">
            <a:extLst>
              <a:ext uri="{FF2B5EF4-FFF2-40B4-BE49-F238E27FC236}">
                <a16:creationId xmlns:a16="http://schemas.microsoft.com/office/drawing/2014/main" id="{73759D8D-E740-41A2-A9B9-B94DD002330F}"/>
              </a:ext>
            </a:extLst>
          </p:cNvPr>
          <p:cNvPicPr/>
          <p:nvPr/>
        </p:nvPicPr>
        <p:blipFill rotWithShape="1">
          <a:blip r:embed="rId2" cstate="print">
            <a:extLst>
              <a:ext uri="{28A0092B-C50C-407E-A947-70E740481C1C}">
                <a14:useLocalDpi xmlns:a14="http://schemas.microsoft.com/office/drawing/2010/main" val="0"/>
              </a:ext>
            </a:extLst>
          </a:blip>
          <a:srcRect/>
          <a:stretch/>
        </p:blipFill>
        <p:spPr bwMode="auto">
          <a:xfrm>
            <a:off x="11525250" y="39785"/>
            <a:ext cx="666750" cy="552762"/>
          </a:xfrm>
          <a:prstGeom prst="rect">
            <a:avLst/>
          </a:prstGeom>
          <a:noFill/>
          <a:ln>
            <a:noFill/>
          </a:ln>
        </p:spPr>
      </p:pic>
      <p:sp>
        <p:nvSpPr>
          <p:cNvPr id="3" name="Rectángulo 2">
            <a:extLst>
              <a:ext uri="{FF2B5EF4-FFF2-40B4-BE49-F238E27FC236}">
                <a16:creationId xmlns:a16="http://schemas.microsoft.com/office/drawing/2014/main" id="{706E0D3B-A284-0990-7F2E-E8DF733BB79C}"/>
              </a:ext>
            </a:extLst>
          </p:cNvPr>
          <p:cNvSpPr/>
          <p:nvPr/>
        </p:nvSpPr>
        <p:spPr>
          <a:xfrm>
            <a:off x="245165" y="1113861"/>
            <a:ext cx="11701670" cy="5262979"/>
          </a:xfrm>
          <a:prstGeom prst="rect">
            <a:avLst/>
          </a:prstGeom>
        </p:spPr>
        <p:txBody>
          <a:bodyPr wrap="square">
            <a:spAutoFit/>
          </a:bodyPr>
          <a:lstStyle/>
          <a:p>
            <a:pPr>
              <a:spcAft>
                <a:spcPts val="0"/>
              </a:spcAft>
              <a:tabLst>
                <a:tab pos="2806065" algn="ctr"/>
                <a:tab pos="5612130" algn="r"/>
              </a:tabLst>
            </a:pPr>
            <a:r>
              <a:rPr lang="es-ES_tradnl" sz="2400" dirty="0"/>
              <a:t>  </a:t>
            </a:r>
            <a:r>
              <a:rPr lang="es-ES_tradnl" sz="2400" b="1" dirty="0"/>
              <a:t>2. GEOGRAFÍA </a:t>
            </a:r>
            <a:r>
              <a:rPr lang="es-ES_tradnl" sz="2400" dirty="0"/>
              <a:t>– El “tablero de juego” de la plataforma Regrarians. </a:t>
            </a:r>
          </a:p>
          <a:p>
            <a:pPr>
              <a:spcAft>
                <a:spcPts val="0"/>
              </a:spcAft>
              <a:tabLst>
                <a:tab pos="2806065" algn="ctr"/>
                <a:tab pos="5612130" algn="r"/>
              </a:tabLst>
            </a:pPr>
            <a:r>
              <a:rPr lang="es-ES_tradnl" sz="2400" dirty="0"/>
              <a:t>                                Topografía, demografía y  geología.</a:t>
            </a:r>
          </a:p>
          <a:p>
            <a:pPr>
              <a:tabLst>
                <a:tab pos="2806065" algn="ctr"/>
                <a:tab pos="5612130" algn="r"/>
              </a:tabLst>
            </a:pPr>
            <a:r>
              <a:rPr lang="es-ES_tradnl" sz="2400" dirty="0"/>
              <a:t>                                Analizar mapas aéreos, topográficos y de otro tipo con el fin de situar la  </a:t>
            </a:r>
          </a:p>
          <a:p>
            <a:pPr>
              <a:tabLst>
                <a:tab pos="2806065" algn="ctr"/>
                <a:tab pos="5612130" algn="r"/>
              </a:tabLst>
            </a:pPr>
            <a:r>
              <a:rPr lang="es-ES_tradnl" sz="2400" dirty="0"/>
              <a:t>                                iniciativa en un contexto físico. </a:t>
            </a:r>
          </a:p>
          <a:p>
            <a:pPr>
              <a:spcAft>
                <a:spcPts val="0"/>
              </a:spcAft>
              <a:tabLst>
                <a:tab pos="2806065" algn="ctr"/>
                <a:tab pos="5612130" algn="r"/>
              </a:tabLst>
            </a:pPr>
            <a:endParaRPr lang="es-ES_tradnl" sz="2400" dirty="0"/>
          </a:p>
          <a:p>
            <a:pPr>
              <a:spcAft>
                <a:spcPts val="0"/>
              </a:spcAft>
              <a:tabLst>
                <a:tab pos="2806065" algn="ctr"/>
                <a:tab pos="5612130" algn="r"/>
              </a:tabLst>
            </a:pPr>
            <a:endParaRPr lang="es-ES_tradnl" b="1" dirty="0">
              <a:latin typeface="Arial" panose="020B0604020202020204" pitchFamily="34" charset="0"/>
              <a:cs typeface="Times New Roman" panose="02020603050405020304" pitchFamily="18" charset="0"/>
            </a:endParaRPr>
          </a:p>
          <a:p>
            <a:pPr lvl="1">
              <a:tabLst>
                <a:tab pos="2806065" algn="ctr"/>
                <a:tab pos="5612130" algn="r"/>
              </a:tabLst>
            </a:pPr>
            <a:r>
              <a:rPr lang="es-MX" b="1" dirty="0">
                <a:latin typeface="Arial" panose="020B0604020202020204" pitchFamily="34" charset="0"/>
                <a:cs typeface="Times New Roman" panose="02020603050405020304" pitchFamily="18" charset="0"/>
              </a:rPr>
              <a:t>Componentes: </a:t>
            </a:r>
          </a:p>
          <a:p>
            <a:pPr marL="906780" lvl="1">
              <a:tabLst>
                <a:tab pos="2806065" algn="ctr"/>
                <a:tab pos="5612130" algn="r"/>
              </a:tabLst>
            </a:pPr>
            <a:endParaRPr lang="es-MX" b="1" dirty="0">
              <a:latin typeface="Arial" panose="020B0604020202020204" pitchFamily="34" charset="0"/>
              <a:cs typeface="Times New Roman" panose="02020603050405020304" pitchFamily="18" charset="0"/>
            </a:endParaRP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Imágenes satelitales</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Plano con curvas a nivel</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Análisis de pendientes (cortes)</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Análisis de sectores</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Análisis de patrones</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Análisis de zonas</a:t>
            </a:r>
          </a:p>
          <a:p>
            <a:pPr marL="1249680" lvl="1" indent="-342900">
              <a:buFontTx/>
              <a:buChar char="-"/>
              <a:tabLst>
                <a:tab pos="2806065" algn="ctr"/>
                <a:tab pos="5612130" algn="r"/>
              </a:tabLst>
            </a:pPr>
            <a:r>
              <a:rPr lang="es-MX" dirty="0">
                <a:latin typeface="Arial" panose="020B0604020202020204" pitchFamily="34" charset="0"/>
                <a:cs typeface="Times New Roman" panose="02020603050405020304" pitchFamily="18" charset="0"/>
              </a:rPr>
              <a:t>Tipos de suelo según FAO (cartas de INEGI)</a:t>
            </a:r>
          </a:p>
          <a:p>
            <a:pPr marL="792480" indent="-342900">
              <a:buFontTx/>
              <a:buChar char="-"/>
              <a:tabLst>
                <a:tab pos="2806065" algn="ctr"/>
                <a:tab pos="5612130" algn="r"/>
              </a:tabLst>
            </a:pPr>
            <a:endParaRPr lang="es-MX" dirty="0">
              <a:latin typeface="Arial" panose="020B0604020202020204" pitchFamily="34" charset="0"/>
              <a:cs typeface="Times New Roman" panose="02020603050405020304" pitchFamily="18" charset="0"/>
            </a:endParaRPr>
          </a:p>
          <a:p>
            <a:pPr marL="792480" indent="-342900">
              <a:buFontTx/>
              <a:buChar char="-"/>
              <a:tabLst>
                <a:tab pos="2806065" algn="ctr"/>
                <a:tab pos="5612130" algn="r"/>
              </a:tabLst>
            </a:pPr>
            <a:endParaRPr lang="es-MX"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722634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115142"/>
            <a:ext cx="12192000" cy="695457"/>
          </a:xfrm>
          <a:prstGeom prst="rect">
            <a:avLst/>
          </a:prstGeom>
          <a:solidFill>
            <a:schemeClr val="accent1">
              <a:lumMod val="60000"/>
              <a:lumOff val="40000"/>
              <a:alpha val="8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latin typeface="Kozuka Mincho Pro B" panose="02020800000000000000" pitchFamily="18" charset="-128"/>
                <a:ea typeface="Kozuka Mincho Pro B" panose="02020800000000000000" pitchFamily="18" charset="-128"/>
              </a:rPr>
              <a:t>Agua</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5</a:t>
            </a:fld>
            <a:endParaRPr lang="es-MX" dirty="0"/>
          </a:p>
        </p:txBody>
      </p:sp>
      <p:pic>
        <p:nvPicPr>
          <p:cNvPr id="8" name="Imagen 7" descr="C:\Users\LasCañadas\Documents\4 CURSOS CAÑADAS\Curso Diseño y Planificación de Fincas\Regrarians eHandbook\Iconos-regrarians-español-01.jpg">
            <a:extLst>
              <a:ext uri="{FF2B5EF4-FFF2-40B4-BE49-F238E27FC236}">
                <a16:creationId xmlns:a16="http://schemas.microsoft.com/office/drawing/2014/main" id="{95EB61FD-FE82-466B-88AB-B26A7D460E19}"/>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292109" y="110054"/>
            <a:ext cx="899891" cy="783192"/>
          </a:xfrm>
          <a:prstGeom prst="rect">
            <a:avLst/>
          </a:prstGeom>
          <a:noFill/>
          <a:ln>
            <a:noFill/>
          </a:ln>
        </p:spPr>
      </p:pic>
      <p:sp>
        <p:nvSpPr>
          <p:cNvPr id="6" name="Content Placeholder 2">
            <a:extLst>
              <a:ext uri="{FF2B5EF4-FFF2-40B4-BE49-F238E27FC236}">
                <a16:creationId xmlns:a16="http://schemas.microsoft.com/office/drawing/2014/main" id="{F650CE13-0095-4702-9DE9-46A09B1ECBAA}"/>
              </a:ext>
            </a:extLst>
          </p:cNvPr>
          <p:cNvSpPr txBox="1">
            <a:spLocks/>
          </p:cNvSpPr>
          <p:nvPr/>
        </p:nvSpPr>
        <p:spPr>
          <a:xfrm>
            <a:off x="838200" y="1253331"/>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600" b="1" dirty="0"/>
              <a:t>3. AGUA </a:t>
            </a:r>
            <a:r>
              <a:rPr lang="es-ES_tradnl" sz="2600" dirty="0"/>
              <a:t>– Diseñar el manejo, control, cosecha, almacenamiento y distribución del agua </a:t>
            </a:r>
            <a:r>
              <a:rPr lang="es-MX" sz="2600" dirty="0"/>
              <a:t>que permita la operación del proyecto y la regeneración del paisaje.</a:t>
            </a:r>
          </a:p>
          <a:p>
            <a:pPr marL="0" indent="0">
              <a:buFont typeface="Arial" panose="020B0604020202020204" pitchFamily="34" charset="0"/>
              <a:buNone/>
            </a:pPr>
            <a:endParaRPr lang="es-MX" sz="2600" dirty="0"/>
          </a:p>
          <a:p>
            <a:pPr marL="0" indent="0">
              <a:buFont typeface="Arial" panose="020B0604020202020204" pitchFamily="34" charset="0"/>
              <a:buNone/>
            </a:pPr>
            <a:endParaRPr lang="es-MX" dirty="0"/>
          </a:p>
          <a:p>
            <a:endParaRPr lang="es-MX" dirty="0"/>
          </a:p>
        </p:txBody>
      </p:sp>
      <p:sp>
        <p:nvSpPr>
          <p:cNvPr id="3" name="Rectángulo 2">
            <a:extLst>
              <a:ext uri="{FF2B5EF4-FFF2-40B4-BE49-F238E27FC236}">
                <a16:creationId xmlns:a16="http://schemas.microsoft.com/office/drawing/2014/main" id="{3F5B5AD5-36F9-4AC1-A1B3-2D16768FAD4C}"/>
              </a:ext>
            </a:extLst>
          </p:cNvPr>
          <p:cNvSpPr/>
          <p:nvPr/>
        </p:nvSpPr>
        <p:spPr>
          <a:xfrm>
            <a:off x="838200" y="2643808"/>
            <a:ext cx="8958470" cy="3139321"/>
          </a:xfrm>
          <a:prstGeom prst="rect">
            <a:avLst/>
          </a:prstGeom>
        </p:spPr>
        <p:txBody>
          <a:bodyPr wrap="square">
            <a:spAutoFit/>
          </a:bodyPr>
          <a:lstStyle/>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 </a:t>
            </a:r>
            <a:endParaRPr lang="es-MX" dirty="0">
              <a:latin typeface="Calibri" panose="020F0502020204030204" pitchFamily="34" charset="0"/>
              <a:ea typeface="Calibri" panose="020F0502020204030204" pitchFamily="34" charset="0"/>
              <a:cs typeface="Times New Roman" panose="02020603050405020304" pitchFamily="18" charset="0"/>
            </a:endParaRPr>
          </a:p>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Análisis de fuentes de agua disponibles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Presupuestos hídricos para proyectos productivos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Infraestructura de:</a:t>
            </a:r>
          </a:p>
          <a:p>
            <a:pPr marL="1192530" lvl="1" indent="-285750">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Captación</a:t>
            </a:r>
          </a:p>
          <a:p>
            <a:pPr marL="1192530" lvl="1" indent="-285750">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Almacenamiento</a:t>
            </a:r>
          </a:p>
          <a:p>
            <a:pPr marL="1192530" lvl="1" indent="-285750">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Tratamiento</a:t>
            </a:r>
          </a:p>
          <a:p>
            <a:pPr marL="1192530" lvl="1" indent="-285750">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Distribución</a:t>
            </a:r>
          </a:p>
          <a:p>
            <a:pPr marL="1192530" lvl="1" indent="-285750">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Riego.</a:t>
            </a:r>
          </a:p>
        </p:txBody>
      </p:sp>
    </p:spTree>
    <p:extLst>
      <p:ext uri="{BB962C8B-B14F-4D97-AF65-F5344CB8AC3E}">
        <p14:creationId xmlns:p14="http://schemas.microsoft.com/office/powerpoint/2010/main" val="2023276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128791"/>
            <a:ext cx="12192000" cy="592428"/>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bg1"/>
                </a:solidFill>
                <a:latin typeface="Kozuka Mincho Pro B" panose="02020800000000000000" pitchFamily="18" charset="-128"/>
                <a:ea typeface="Kozuka Mincho Pro B" panose="02020800000000000000" pitchFamily="18" charset="-128"/>
              </a:rPr>
              <a:t>Accesos</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6</a:t>
            </a:fld>
            <a:endParaRPr lang="es-MX" dirty="0"/>
          </a:p>
        </p:txBody>
      </p:sp>
      <p:pic>
        <p:nvPicPr>
          <p:cNvPr id="5" name="Imagen 4" descr="C:\Users\LasCañadas\Documents\4 CURSOS CAÑADAS\Curso Diseño y Planificación de Fincas\Regrarians eHandbook\Iconos-regrarians-español-01.jpg">
            <a:extLst>
              <a:ext uri="{FF2B5EF4-FFF2-40B4-BE49-F238E27FC236}">
                <a16:creationId xmlns:a16="http://schemas.microsoft.com/office/drawing/2014/main" id="{F5596B50-435C-478B-8535-19095FC3DBCF}"/>
              </a:ext>
            </a:extLst>
          </p:cNvPr>
          <p:cNvPicPr/>
          <p:nvPr/>
        </p:nvPicPr>
        <p:blipFill rotWithShape="1">
          <a:blip r:embed="rId2" cstate="print">
            <a:extLst>
              <a:ext uri="{28A0092B-C50C-407E-A947-70E740481C1C}">
                <a14:useLocalDpi xmlns:a14="http://schemas.microsoft.com/office/drawing/2010/main" val="0"/>
              </a:ext>
            </a:extLst>
          </a:blip>
          <a:srcRect/>
          <a:stretch/>
        </p:blipFill>
        <p:spPr bwMode="auto">
          <a:xfrm>
            <a:off x="11147789" y="0"/>
            <a:ext cx="1080654" cy="939313"/>
          </a:xfrm>
          <a:prstGeom prst="rect">
            <a:avLst/>
          </a:prstGeom>
          <a:noFill/>
          <a:ln>
            <a:noFill/>
          </a:ln>
        </p:spPr>
      </p:pic>
      <p:sp>
        <p:nvSpPr>
          <p:cNvPr id="6" name="Content Placeholder 2">
            <a:extLst>
              <a:ext uri="{FF2B5EF4-FFF2-40B4-BE49-F238E27FC236}">
                <a16:creationId xmlns:a16="http://schemas.microsoft.com/office/drawing/2014/main" id="{2F5B3399-5130-431B-9115-75F0873CBC88}"/>
              </a:ext>
            </a:extLst>
          </p:cNvPr>
          <p:cNvSpPr txBox="1">
            <a:spLocks/>
          </p:cNvSpPr>
          <p:nvPr/>
        </p:nvSpPr>
        <p:spPr>
          <a:xfrm>
            <a:off x="559905" y="1070251"/>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400" b="1" dirty="0"/>
              <a:t>4. ACCESOS </a:t>
            </a:r>
            <a:r>
              <a:rPr lang="es-ES_tradnl" sz="2400" dirty="0"/>
              <a:t>– Un elemento crítico y muchas veces problemático cuando no se diseña bien, tanto en grande como en pequeña escala. Definimos estas arterias de movimiento y su ingeniería con la asistencia de nuestro análisis de la Geografía y Agua. </a:t>
            </a:r>
          </a:p>
          <a:p>
            <a:pPr marL="0" indent="0">
              <a:buNone/>
            </a:pPr>
            <a:r>
              <a:rPr lang="es-ES_tradnl" sz="2400" dirty="0"/>
              <a:t>Son tanto las vías terrestres de acceso como los servicios que necesita el proyecto para funcionar y normalmente son inversiones costosas que queremos que sean una característica permanente del paisaje.</a:t>
            </a:r>
            <a:endParaRPr lang="es-MX" sz="2400" dirty="0"/>
          </a:p>
          <a:p>
            <a:pPr marL="0" indent="0">
              <a:buFont typeface="Arial" panose="020B0604020202020204" pitchFamily="34" charset="0"/>
              <a:buNone/>
            </a:pPr>
            <a:endParaRPr lang="es-MX" sz="2400" dirty="0"/>
          </a:p>
          <a:p>
            <a:pPr marL="0" indent="0">
              <a:buFont typeface="Arial" panose="020B0604020202020204" pitchFamily="34" charset="0"/>
              <a:buNone/>
            </a:pPr>
            <a:endParaRPr lang="es-MX" sz="2600" dirty="0"/>
          </a:p>
          <a:p>
            <a:pPr marL="0" indent="0">
              <a:buFont typeface="Arial" panose="020B0604020202020204" pitchFamily="34" charset="0"/>
              <a:buNone/>
            </a:pPr>
            <a:endParaRPr lang="es-MX" dirty="0"/>
          </a:p>
          <a:p>
            <a:endParaRPr lang="es-MX" dirty="0"/>
          </a:p>
        </p:txBody>
      </p:sp>
      <p:sp>
        <p:nvSpPr>
          <p:cNvPr id="3" name="Rectángulo 2">
            <a:extLst>
              <a:ext uri="{FF2B5EF4-FFF2-40B4-BE49-F238E27FC236}">
                <a16:creationId xmlns:a16="http://schemas.microsoft.com/office/drawing/2014/main" id="{2CD8139A-86CE-4567-9BE3-1382E3739D28}"/>
              </a:ext>
            </a:extLst>
          </p:cNvPr>
          <p:cNvSpPr/>
          <p:nvPr/>
        </p:nvSpPr>
        <p:spPr>
          <a:xfrm>
            <a:off x="559905" y="4093013"/>
            <a:ext cx="10055088" cy="1754326"/>
          </a:xfrm>
          <a:prstGeom prst="rect">
            <a:avLst/>
          </a:prstGeom>
        </p:spPr>
        <p:txBody>
          <a:bodyPr wrap="square">
            <a:spAutoFit/>
          </a:bodyPr>
          <a:lstStyle/>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Caminos de acceso</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Caminos y veredas internos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Accesos a mercados y comunidades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Servicios: electricidad, internet, etc.</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5705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32C1F93B-B3E9-4E87-AEED-B3B77A870756}" type="slidenum">
              <a:rPr lang="es-MX" smtClean="0"/>
              <a:t>7</a:t>
            </a:fld>
            <a:endParaRPr lang="es-MX" dirty="0"/>
          </a:p>
        </p:txBody>
      </p:sp>
      <p:sp>
        <p:nvSpPr>
          <p:cNvPr id="6" name="Content Placeholder 2">
            <a:extLst>
              <a:ext uri="{FF2B5EF4-FFF2-40B4-BE49-F238E27FC236}">
                <a16:creationId xmlns:a16="http://schemas.microsoft.com/office/drawing/2014/main" id="{FDEEBB7C-4044-4D83-98C5-E7F6DBCCD6A0}"/>
              </a:ext>
            </a:extLst>
          </p:cNvPr>
          <p:cNvSpPr txBox="1">
            <a:spLocks/>
          </p:cNvSpPr>
          <p:nvPr/>
        </p:nvSpPr>
        <p:spPr>
          <a:xfrm>
            <a:off x="838200" y="1463950"/>
            <a:ext cx="10515600" cy="175030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_tradnl" sz="2400" b="1" dirty="0"/>
              <a:t>5. FORESTAL </a:t>
            </a:r>
            <a:r>
              <a:rPr lang="es-ES_tradnl" sz="2400" dirty="0"/>
              <a:t>– La vegetación perenne es el elemento fundamental para la vitalidad y la productividad del proyecto: árboles, arbustos, pastos. Esta capa la hemos renombrado “sistemas agropecuarios y forestales”, los cuales tienen diferentes dimensiones, arreglos de plantas y tipos de intensidad de manejo. La ubicación de estos sistemas se definen por las capas 1-4.</a:t>
            </a:r>
            <a:endParaRPr lang="es-MX" sz="2400" dirty="0"/>
          </a:p>
          <a:p>
            <a:pPr marL="0" indent="0">
              <a:buFont typeface="Arial" panose="020B0604020202020204" pitchFamily="34" charset="0"/>
              <a:buNone/>
            </a:pPr>
            <a:endParaRPr lang="es-ES_tradnl" sz="2400" dirty="0"/>
          </a:p>
          <a:p>
            <a:pPr marL="0" indent="0">
              <a:buFont typeface="Arial" panose="020B0604020202020204" pitchFamily="34" charset="0"/>
              <a:buNone/>
            </a:pPr>
            <a:endParaRPr lang="es-MX" sz="2400" dirty="0"/>
          </a:p>
        </p:txBody>
      </p:sp>
      <p:sp>
        <p:nvSpPr>
          <p:cNvPr id="3" name="Rectángulo 2">
            <a:extLst>
              <a:ext uri="{FF2B5EF4-FFF2-40B4-BE49-F238E27FC236}">
                <a16:creationId xmlns:a16="http://schemas.microsoft.com/office/drawing/2014/main" id="{F34594E5-6383-47EA-923B-F1C1E0ABBEC6}"/>
              </a:ext>
            </a:extLst>
          </p:cNvPr>
          <p:cNvSpPr/>
          <p:nvPr/>
        </p:nvSpPr>
        <p:spPr>
          <a:xfrm>
            <a:off x="838200" y="3578889"/>
            <a:ext cx="9846365" cy="923330"/>
          </a:xfrm>
          <a:prstGeom prst="rect">
            <a:avLst/>
          </a:prstGeom>
        </p:spPr>
        <p:txBody>
          <a:bodyPr wrap="square">
            <a:spAutoFit/>
          </a:bodyPr>
          <a:lstStyle/>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 </a:t>
            </a:r>
            <a:r>
              <a:rPr lang="es-MX" dirty="0">
                <a:latin typeface="Arial" panose="020B0604020202020204" pitchFamily="34" charset="0"/>
                <a:ea typeface="Arial" panose="020B0604020202020204" pitchFamily="34" charset="0"/>
                <a:cs typeface="Times New Roman" panose="02020603050405020304" pitchFamily="18" charset="0"/>
              </a:rPr>
              <a:t>Sistemas agrícolas, pecuarios, agroforestales, bosques y selvas.</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9" name="Grupo 8">
            <a:extLst>
              <a:ext uri="{FF2B5EF4-FFF2-40B4-BE49-F238E27FC236}">
                <a16:creationId xmlns:a16="http://schemas.microsoft.com/office/drawing/2014/main" id="{9D6A178B-C2FE-4BE1-A04F-C4E3FD09647C}"/>
              </a:ext>
            </a:extLst>
          </p:cNvPr>
          <p:cNvGrpSpPr/>
          <p:nvPr/>
        </p:nvGrpSpPr>
        <p:grpSpPr>
          <a:xfrm>
            <a:off x="0" y="72410"/>
            <a:ext cx="12192000" cy="774933"/>
            <a:chOff x="0" y="72410"/>
            <a:chExt cx="12192000" cy="774933"/>
          </a:xfrm>
        </p:grpSpPr>
        <p:sp>
          <p:nvSpPr>
            <p:cNvPr id="10" name="Rectángulo 9">
              <a:extLst>
                <a:ext uri="{FF2B5EF4-FFF2-40B4-BE49-F238E27FC236}">
                  <a16:creationId xmlns:a16="http://schemas.microsoft.com/office/drawing/2014/main" id="{5D89501A-C0B1-4DB7-B2E6-C9B5B9FF0420}"/>
                </a:ext>
              </a:extLst>
            </p:cNvPr>
            <p:cNvSpPr/>
            <p:nvPr/>
          </p:nvSpPr>
          <p:spPr>
            <a:xfrm>
              <a:off x="0" y="128791"/>
              <a:ext cx="12192000" cy="66815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latin typeface="Kozuka Mincho Pro B" panose="02020800000000000000" pitchFamily="18" charset="-128"/>
                  <a:ea typeface="Kozuka Mincho Pro B" panose="02020800000000000000" pitchFamily="18" charset="-128"/>
                </a:rPr>
                <a:t>Sistemas agropecuarios y forestales</a:t>
              </a:r>
            </a:p>
          </p:txBody>
        </p:sp>
        <p:pic>
          <p:nvPicPr>
            <p:cNvPr id="11" name="Imagen 10" descr="C:\Users\LasCañadas\Documents\4 CURSOS CAÑADAS\Curso Diseño y Planificación de Fincas\Regrarians eHandbook\Iconos-regrarians-español-01.jpg">
              <a:extLst>
                <a:ext uri="{FF2B5EF4-FFF2-40B4-BE49-F238E27FC236}">
                  <a16:creationId xmlns:a16="http://schemas.microsoft.com/office/drawing/2014/main" id="{268EB748-3994-423A-B18E-7CD326B2ECD1}"/>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353800" y="72410"/>
              <a:ext cx="838200" cy="774933"/>
            </a:xfrm>
            <a:prstGeom prst="rect">
              <a:avLst/>
            </a:prstGeom>
            <a:noFill/>
            <a:ln>
              <a:noFill/>
            </a:ln>
          </p:spPr>
        </p:pic>
      </p:grpSp>
    </p:spTree>
    <p:extLst>
      <p:ext uri="{BB962C8B-B14F-4D97-AF65-F5344CB8AC3E}">
        <p14:creationId xmlns:p14="http://schemas.microsoft.com/office/powerpoint/2010/main" val="283241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ángulo 11"/>
          <p:cNvSpPr/>
          <p:nvPr/>
        </p:nvSpPr>
        <p:spPr>
          <a:xfrm>
            <a:off x="0" y="128791"/>
            <a:ext cx="12192000" cy="59242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latin typeface="Kozuka Mincho Pro B" panose="02020800000000000000" pitchFamily="18" charset="-128"/>
                <a:ea typeface="Kozuka Mincho Pro B" panose="02020800000000000000" pitchFamily="18" charset="-128"/>
              </a:rPr>
              <a:t>Construcciones</a:t>
            </a:r>
          </a:p>
        </p:txBody>
      </p:sp>
      <p:sp>
        <p:nvSpPr>
          <p:cNvPr id="5" name="CuadroTexto 4"/>
          <p:cNvSpPr txBox="1"/>
          <p:nvPr/>
        </p:nvSpPr>
        <p:spPr>
          <a:xfrm>
            <a:off x="8894418" y="6317672"/>
            <a:ext cx="340158" cy="461665"/>
          </a:xfrm>
          <a:prstGeom prst="rect">
            <a:avLst/>
          </a:prstGeom>
          <a:noFill/>
        </p:spPr>
        <p:txBody>
          <a:bodyPr wrap="none" rtlCol="0">
            <a:spAutoFit/>
          </a:bodyPr>
          <a:lstStyle/>
          <a:p>
            <a:r>
              <a:rPr lang="es-MX" sz="2400" b="1" dirty="0">
                <a:solidFill>
                  <a:schemeClr val="bg1"/>
                </a:solidFill>
              </a:rPr>
              <a:t>1</a:t>
            </a:r>
          </a:p>
        </p:txBody>
      </p:sp>
      <p:sp>
        <p:nvSpPr>
          <p:cNvPr id="16" name="CuadroTexto 15"/>
          <p:cNvSpPr txBox="1"/>
          <p:nvPr/>
        </p:nvSpPr>
        <p:spPr>
          <a:xfrm>
            <a:off x="7675218" y="2141010"/>
            <a:ext cx="340158" cy="461665"/>
          </a:xfrm>
          <a:prstGeom prst="rect">
            <a:avLst/>
          </a:prstGeom>
          <a:noFill/>
        </p:spPr>
        <p:txBody>
          <a:bodyPr wrap="none" rtlCol="0">
            <a:spAutoFit/>
          </a:bodyPr>
          <a:lstStyle/>
          <a:p>
            <a:r>
              <a:rPr lang="es-MX" sz="2400" b="1" dirty="0">
                <a:solidFill>
                  <a:schemeClr val="bg1"/>
                </a:solidFill>
              </a:rPr>
              <a:t>3</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8</a:t>
            </a:fld>
            <a:endParaRPr lang="es-MX" dirty="0"/>
          </a:p>
        </p:txBody>
      </p:sp>
      <p:sp>
        <p:nvSpPr>
          <p:cNvPr id="7" name="Content Placeholder 2">
            <a:extLst>
              <a:ext uri="{FF2B5EF4-FFF2-40B4-BE49-F238E27FC236}">
                <a16:creationId xmlns:a16="http://schemas.microsoft.com/office/drawing/2014/main" id="{0D9E7FB1-6459-4DFB-90ED-6B58B3964789}"/>
              </a:ext>
            </a:extLst>
          </p:cNvPr>
          <p:cNvSpPr txBox="1">
            <a:spLocks/>
          </p:cNvSpPr>
          <p:nvPr/>
        </p:nvSpPr>
        <p:spPr>
          <a:xfrm>
            <a:off x="732183" y="981076"/>
            <a:ext cx="10515600" cy="271628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400" b="1" dirty="0"/>
              <a:t>6. EDIFICIOS </a:t>
            </a:r>
            <a:r>
              <a:rPr lang="es-ES_tradnl" sz="2400" dirty="0"/>
              <a:t>- Los edificios son a menudo piezas caras de infraestructura que requieren una planificación detallada e ingeniería. En la Plataforma Regrarians, la colocación integrada de estas estructuras está determinada en gran medida por los cinco elementos anteriores en la escala de permanencia. </a:t>
            </a:r>
          </a:p>
        </p:txBody>
      </p:sp>
      <p:sp>
        <p:nvSpPr>
          <p:cNvPr id="3" name="Rectángulo 2">
            <a:extLst>
              <a:ext uri="{FF2B5EF4-FFF2-40B4-BE49-F238E27FC236}">
                <a16:creationId xmlns:a16="http://schemas.microsoft.com/office/drawing/2014/main" id="{C4C8223F-7CB6-4300-94EB-0E2BE0191F73}"/>
              </a:ext>
            </a:extLst>
          </p:cNvPr>
          <p:cNvSpPr/>
          <p:nvPr/>
        </p:nvSpPr>
        <p:spPr>
          <a:xfrm>
            <a:off x="1473201" y="3991852"/>
            <a:ext cx="9774582" cy="2031325"/>
          </a:xfrm>
          <a:prstGeom prst="rect">
            <a:avLst/>
          </a:prstGeom>
        </p:spPr>
        <p:txBody>
          <a:bodyPr wrap="square">
            <a:spAutoFit/>
          </a:bodyPr>
          <a:lstStyle/>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Casas, bodegas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Talleres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Estructuras móviles para animales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Ecotecnologías que se complementan con la capa: agua, suelos, mercados y energía.</a:t>
            </a:r>
            <a:br>
              <a:rPr lang="es-MX" dirty="0">
                <a:latin typeface="Arial" panose="020B0604020202020204" pitchFamily="34" charset="0"/>
                <a:ea typeface="Arial" panose="020B0604020202020204" pitchFamily="34" charset="0"/>
                <a:cs typeface="Times New Roman" panose="02020603050405020304" pitchFamily="18" charset="0"/>
              </a:rPr>
            </a:br>
            <a:endParaRPr lang="es-MX"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agen 3" descr="C:\Users\LasCañadas\Documents\4 CURSOS CAÑADAS\Curso Diseño y Planificación de Fincas\Regrarians eHandbook\Iconos-regrarians-español-01.jpg">
            <a:extLst>
              <a:ext uri="{FF2B5EF4-FFF2-40B4-BE49-F238E27FC236}">
                <a16:creationId xmlns:a16="http://schemas.microsoft.com/office/drawing/2014/main" id="{CDA979E6-82F4-0622-1A57-A71D04347F59}"/>
              </a:ext>
            </a:extLst>
          </p:cNvPr>
          <p:cNvPicPr/>
          <p:nvPr/>
        </p:nvPicPr>
        <p:blipFill rotWithShape="1">
          <a:blip r:embed="rId2" cstate="print">
            <a:extLst>
              <a:ext uri="{28A0092B-C50C-407E-A947-70E740481C1C}">
                <a14:useLocalDpi xmlns:a14="http://schemas.microsoft.com/office/drawing/2010/main" val="0"/>
              </a:ext>
            </a:extLst>
          </a:blip>
          <a:srcRect l="-1019"/>
          <a:stretch/>
        </p:blipFill>
        <p:spPr bwMode="auto">
          <a:xfrm>
            <a:off x="11119167" y="0"/>
            <a:ext cx="1072833" cy="1006764"/>
          </a:xfrm>
          <a:prstGeom prst="rect">
            <a:avLst/>
          </a:prstGeom>
          <a:noFill/>
          <a:ln>
            <a:noFill/>
          </a:ln>
        </p:spPr>
      </p:pic>
    </p:spTree>
    <p:extLst>
      <p:ext uri="{BB962C8B-B14F-4D97-AF65-F5344CB8AC3E}">
        <p14:creationId xmlns:p14="http://schemas.microsoft.com/office/powerpoint/2010/main" val="73983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0" y="189436"/>
            <a:ext cx="12192000" cy="592428"/>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3200" b="1" dirty="0">
                <a:solidFill>
                  <a:schemeClr val="tx1"/>
                </a:solidFill>
                <a:latin typeface="Kozuka Mincho Pro B" panose="02020800000000000000" pitchFamily="18" charset="-128"/>
                <a:ea typeface="Kozuka Mincho Pro B" panose="02020800000000000000" pitchFamily="18" charset="-128"/>
              </a:rPr>
              <a:t>Cercas</a:t>
            </a:r>
          </a:p>
        </p:txBody>
      </p:sp>
      <p:sp>
        <p:nvSpPr>
          <p:cNvPr id="2" name="Marcador de número de diapositiva 1"/>
          <p:cNvSpPr>
            <a:spLocks noGrp="1"/>
          </p:cNvSpPr>
          <p:nvPr>
            <p:ph type="sldNum" sz="quarter" idx="12"/>
          </p:nvPr>
        </p:nvSpPr>
        <p:spPr/>
        <p:txBody>
          <a:bodyPr/>
          <a:lstStyle/>
          <a:p>
            <a:fld id="{32C1F93B-B3E9-4E87-AEED-B3B77A870756}" type="slidenum">
              <a:rPr lang="es-MX" smtClean="0"/>
              <a:t>9</a:t>
            </a:fld>
            <a:endParaRPr lang="es-MX" dirty="0"/>
          </a:p>
        </p:txBody>
      </p:sp>
      <p:pic>
        <p:nvPicPr>
          <p:cNvPr id="11" name="Imagen 10" descr="C:\Users\LasCañadas\Documents\4 CURSOS CAÑADAS\Curso Diseño y Planificación de Fincas\Regrarians eHandbook\Iconos-regrarians-español-01.jpg">
            <a:extLst>
              <a:ext uri="{FF2B5EF4-FFF2-40B4-BE49-F238E27FC236}">
                <a16:creationId xmlns:a16="http://schemas.microsoft.com/office/drawing/2014/main" id="{8A3CB7DA-C17F-4690-8968-A679A2186AE2}"/>
              </a:ext>
            </a:extLst>
          </p:cNvPr>
          <p:cNvPicPr/>
          <p:nvPr/>
        </p:nvPicPr>
        <p:blipFill rotWithShape="1">
          <a:blip r:embed="rId2" cstate="screen">
            <a:extLst>
              <a:ext uri="{28A0092B-C50C-407E-A947-70E740481C1C}">
                <a14:useLocalDpi xmlns:a14="http://schemas.microsoft.com/office/drawing/2010/main" val="0"/>
              </a:ext>
            </a:extLst>
          </a:blip>
          <a:srcRect/>
          <a:stretch/>
        </p:blipFill>
        <p:spPr bwMode="auto">
          <a:xfrm>
            <a:off x="11102109" y="0"/>
            <a:ext cx="1089891" cy="1006764"/>
          </a:xfrm>
          <a:prstGeom prst="rect">
            <a:avLst/>
          </a:prstGeom>
          <a:noFill/>
          <a:ln>
            <a:noFill/>
          </a:ln>
        </p:spPr>
      </p:pic>
      <p:sp>
        <p:nvSpPr>
          <p:cNvPr id="10" name="Content Placeholder 2">
            <a:extLst>
              <a:ext uri="{FF2B5EF4-FFF2-40B4-BE49-F238E27FC236}">
                <a16:creationId xmlns:a16="http://schemas.microsoft.com/office/drawing/2014/main" id="{36076CF6-53B5-4265-B213-2CAAA6E3DDD4}"/>
              </a:ext>
            </a:extLst>
          </p:cNvPr>
          <p:cNvSpPr txBox="1">
            <a:spLocks/>
          </p:cNvSpPr>
          <p:nvPr/>
        </p:nvSpPr>
        <p:spPr>
          <a:xfrm>
            <a:off x="544946" y="1213431"/>
            <a:ext cx="10515600" cy="221557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sz="2400" b="1" dirty="0"/>
              <a:t>7. CERCOS </a:t>
            </a:r>
            <a:r>
              <a:rPr lang="es-ES_tradnl" sz="2400" dirty="0"/>
              <a:t>- La colocación de cercos como infraestructura relativamente fija es un sello distintivo de nuestra domesticación de muchas especies, especialmente el ganado. Los sistemas tradicionales son caros de aplicar y construir. La llegada de los cercos eléctricos revolucionó nuestra capacidad de gestionar paisajes, permitiéndonos seguir patrones topográficos y los comportamientos naturales de los animales. </a:t>
            </a:r>
          </a:p>
          <a:p>
            <a:pPr marL="0" indent="0">
              <a:buFont typeface="Arial" panose="020B0604020202020204" pitchFamily="34" charset="0"/>
              <a:buNone/>
            </a:pPr>
            <a:endParaRPr lang="es-MX" sz="2400" dirty="0"/>
          </a:p>
        </p:txBody>
      </p:sp>
      <p:sp>
        <p:nvSpPr>
          <p:cNvPr id="3" name="Rectángulo 2">
            <a:extLst>
              <a:ext uri="{FF2B5EF4-FFF2-40B4-BE49-F238E27FC236}">
                <a16:creationId xmlns:a16="http://schemas.microsoft.com/office/drawing/2014/main" id="{C9D1BA13-4C09-435D-B030-669E07E35265}"/>
              </a:ext>
            </a:extLst>
          </p:cNvPr>
          <p:cNvSpPr/>
          <p:nvPr/>
        </p:nvSpPr>
        <p:spPr>
          <a:xfrm>
            <a:off x="930965" y="3243470"/>
            <a:ext cx="10808854" cy="2585323"/>
          </a:xfrm>
          <a:prstGeom prst="rect">
            <a:avLst/>
          </a:prstGeom>
        </p:spPr>
        <p:txBody>
          <a:bodyPr wrap="square">
            <a:spAutoFit/>
          </a:bodyPr>
          <a:lstStyle/>
          <a:p>
            <a:pPr>
              <a:spcAft>
                <a:spcPts val="0"/>
              </a:spcAft>
              <a:tabLst>
                <a:tab pos="2806065" algn="ctr"/>
                <a:tab pos="5612130" algn="r"/>
              </a:tabLst>
            </a:pPr>
            <a:endParaRPr lang="es-MX" dirty="0">
              <a:latin typeface="Calibri" panose="020F0502020204030204" pitchFamily="34" charset="0"/>
              <a:ea typeface="Calibri" panose="020F0502020204030204" pitchFamily="34" charset="0"/>
              <a:cs typeface="Times New Roman" panose="02020603050405020304" pitchFamily="18" charset="0"/>
            </a:endParaRPr>
          </a:p>
          <a:p>
            <a:pPr marL="449580">
              <a:spcAft>
                <a:spcPts val="0"/>
              </a:spcAft>
              <a:tabLst>
                <a:tab pos="2806065" algn="ctr"/>
                <a:tab pos="5612130" algn="r"/>
              </a:tabLst>
            </a:pPr>
            <a:r>
              <a:rPr lang="es-MX" b="1" dirty="0">
                <a:latin typeface="Arial" panose="020B0604020202020204" pitchFamily="34" charset="0"/>
                <a:ea typeface="Arial" panose="020B0604020202020204" pitchFamily="34" charset="0"/>
                <a:cs typeface="Times New Roman" panose="02020603050405020304" pitchFamily="18" charset="0"/>
              </a:rPr>
              <a:t>Componentes: </a:t>
            </a:r>
          </a:p>
          <a:p>
            <a:pPr marL="449580">
              <a:spcAft>
                <a:spcPts val="0"/>
              </a:spcAft>
              <a:tabLst>
                <a:tab pos="2806065" algn="ctr"/>
                <a:tab pos="5612130" algn="r"/>
              </a:tabLst>
            </a:pPr>
            <a:endParaRPr lang="es-MX" b="1" dirty="0">
              <a:latin typeface="Arial" panose="020B0604020202020204" pitchFamily="34" charset="0"/>
              <a:ea typeface="Arial" panose="020B0604020202020204" pitchFamily="34" charset="0"/>
              <a:cs typeface="Times New Roman" panose="02020603050405020304" pitchFamily="18" charset="0"/>
            </a:endParaRP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Cercos permanentes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Cercos eléctricos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Cercos vivos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Corrales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Bardas</a:t>
            </a:r>
          </a:p>
          <a:p>
            <a:pPr marL="735330" indent="-285750">
              <a:spcAft>
                <a:spcPts val="0"/>
              </a:spcAft>
              <a:buFontTx/>
              <a:buChar char="-"/>
              <a:tabLst>
                <a:tab pos="2806065" algn="ctr"/>
                <a:tab pos="5612130" algn="r"/>
              </a:tabLst>
            </a:pPr>
            <a:r>
              <a:rPr lang="es-MX" dirty="0">
                <a:latin typeface="Arial" panose="020B0604020202020204" pitchFamily="34" charset="0"/>
                <a:ea typeface="Arial" panose="020B0604020202020204" pitchFamily="34" charset="0"/>
                <a:cs typeface="Times New Roman" panose="02020603050405020304" pitchFamily="18" charset="0"/>
              </a:rPr>
              <a:t>Setos, etc.</a:t>
            </a:r>
          </a:p>
        </p:txBody>
      </p:sp>
    </p:spTree>
    <p:extLst>
      <p:ext uri="{BB962C8B-B14F-4D97-AF65-F5344CB8AC3E}">
        <p14:creationId xmlns:p14="http://schemas.microsoft.com/office/powerpoint/2010/main" val="66544868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21898</TotalTime>
  <Words>737</Words>
  <Application>Microsoft Office PowerPoint</Application>
  <PresentationFormat>Panorámica</PresentationFormat>
  <Paragraphs>118</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Kozuka Mincho Pro B</vt:lpstr>
      <vt:lpstr>1_Office Theme</vt:lpstr>
      <vt:lpstr>Presentación de PowerPoint</vt:lpstr>
      <vt:lpstr>LAS CAPAS DE LA PLATAFORMA REGRARIANS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PLANIFICACIÓN INTEGRAL DE FINCAS</dc:title>
  <dc:creator>Gerardo Ruiz</dc:creator>
  <cp:lastModifiedBy>RR Bosque de niebla</cp:lastModifiedBy>
  <cp:revision>193</cp:revision>
  <dcterms:created xsi:type="dcterms:W3CDTF">2019-02-17T04:12:14Z</dcterms:created>
  <dcterms:modified xsi:type="dcterms:W3CDTF">2025-05-19T18:13:34Z</dcterms:modified>
</cp:coreProperties>
</file>