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634" r:id="rId2"/>
    <p:sldId id="485" r:id="rId3"/>
    <p:sldId id="373" r:id="rId4"/>
    <p:sldId id="643" r:id="rId5"/>
    <p:sldId id="642" r:id="rId6"/>
    <p:sldId id="644" r:id="rId7"/>
    <p:sldId id="637" r:id="rId8"/>
    <p:sldId id="449" r:id="rId9"/>
    <p:sldId id="614" r:id="rId10"/>
    <p:sldId id="615" r:id="rId11"/>
    <p:sldId id="616" r:id="rId12"/>
    <p:sldId id="600" r:id="rId13"/>
    <p:sldId id="484" r:id="rId14"/>
    <p:sldId id="374" r:id="rId15"/>
    <p:sldId id="329" r:id="rId16"/>
    <p:sldId id="456" r:id="rId17"/>
    <p:sldId id="611" r:id="rId18"/>
    <p:sldId id="635" r:id="rId19"/>
    <p:sldId id="464" r:id="rId20"/>
    <p:sldId id="572" r:id="rId21"/>
    <p:sldId id="645" r:id="rId22"/>
    <p:sldId id="646" r:id="rId23"/>
    <p:sldId id="647" r:id="rId24"/>
    <p:sldId id="648" r:id="rId25"/>
    <p:sldId id="375" r:id="rId26"/>
    <p:sldId id="638" r:id="rId27"/>
    <p:sldId id="376" r:id="rId28"/>
    <p:sldId id="630" r:id="rId29"/>
    <p:sldId id="651" r:id="rId30"/>
    <p:sldId id="625" r:id="rId31"/>
    <p:sldId id="649" r:id="rId32"/>
    <p:sldId id="626" r:id="rId33"/>
    <p:sldId id="650" r:id="rId34"/>
    <p:sldId id="652" r:id="rId35"/>
    <p:sldId id="352" r:id="rId36"/>
    <p:sldId id="299" r:id="rId37"/>
    <p:sldId id="521" r:id="rId38"/>
    <p:sldId id="639" r:id="rId39"/>
    <p:sldId id="339" r:id="rId40"/>
    <p:sldId id="457" r:id="rId41"/>
    <p:sldId id="622" r:id="rId42"/>
    <p:sldId id="623" r:id="rId43"/>
    <p:sldId id="653" r:id="rId44"/>
    <p:sldId id="659" r:id="rId45"/>
    <p:sldId id="658" r:id="rId46"/>
    <p:sldId id="654" r:id="rId47"/>
    <p:sldId id="655" r:id="rId48"/>
    <p:sldId id="656" r:id="rId4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3300"/>
    <a:srgbClr val="33CCFF"/>
    <a:srgbClr val="FF9933"/>
    <a:srgbClr val="800000"/>
    <a:srgbClr val="990000"/>
    <a:srgbClr val="0000CC"/>
    <a:srgbClr val="FFCC00"/>
    <a:srgbClr val="00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660"/>
  </p:normalViewPr>
  <p:slideViewPr>
    <p:cSldViewPr>
      <p:cViewPr varScale="1">
        <p:scale>
          <a:sx n="70" d="100"/>
          <a:sy n="70" d="100"/>
        </p:scale>
        <p:origin x="6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0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BFC5B38-39FC-443D-B127-02A3B742C1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992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7F7C85-E13C-4055-9617-118151095F44}" type="slidenum">
              <a:rPr lang="es-ES" smtClean="0"/>
              <a:pPr/>
              <a:t>1</a:t>
            </a:fld>
            <a:endParaRPr lang="es-ES" dirty="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dirty="0" smtClean="0"/>
              <a:t>+-+”</a:t>
            </a:r>
          </a:p>
          <a:p>
            <a:pPr eaLnBrk="1" hangingPunct="1"/>
            <a:r>
              <a:rPr lang="es-ES" dirty="0" smtClean="0"/>
              <a:t>7-	-º											-+++++++++++++++++</a:t>
            </a:r>
          </a:p>
        </p:txBody>
      </p:sp>
    </p:spTree>
    <p:extLst>
      <p:ext uri="{BB962C8B-B14F-4D97-AF65-F5344CB8AC3E}">
        <p14:creationId xmlns:p14="http://schemas.microsoft.com/office/powerpoint/2010/main" val="288495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B48FD-71A3-4843-8EB8-417BC15943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17BF-7ABB-4437-8B3D-93588059CF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4C0FA-2746-4E79-81E9-1FB0966C941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BD844-56B3-45A1-B760-531025C030C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F98C2-1B1A-4D30-AABB-56E72FA4E5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1B999-36BC-45DB-BE53-E97337ECDF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53FAE-31BE-4875-A663-2C7AED7082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37F08-4D55-44B6-9CBA-1597D535F6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BCF52-F44C-4E72-B7CA-0CD70B0212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679A6-4A08-4777-8293-20FF6913BE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1D72E-756A-49E4-B83B-BBE88D9AEB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E955F-359E-4F69-AB1B-67F9D0E3CF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70740-8CCE-4B3F-B2F2-525451ADF56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078FD35-0805-49AC-B820-4F4A97606C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1631216"/>
          </a:xfrm>
          <a:prstGeom prst="rect">
            <a:avLst/>
          </a:prstGeom>
          <a:solidFill>
            <a:srgbClr val="FF9933">
              <a:alpha val="64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solidFill>
                  <a:srgbClr val="800000"/>
                </a:solidFill>
                <a:latin typeface="Verdana" pitchFamily="34" charset="0"/>
                <a:cs typeface="Arial" charset="0"/>
              </a:rPr>
              <a:t>Sanitarios ecológicos</a:t>
            </a:r>
          </a:p>
          <a:p>
            <a:pPr algn="ctr"/>
            <a:r>
              <a:rPr lang="es-MX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Problemática del </a:t>
            </a:r>
            <a:r>
              <a:rPr lang="es-MX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drenaje y </a:t>
            </a:r>
          </a:p>
          <a:p>
            <a:pPr algn="ctr"/>
            <a:r>
              <a:rPr lang="es-MX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las falsas soluciones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707" y="2636912"/>
            <a:ext cx="4607858" cy="1399714"/>
          </a:xfrm>
          <a:prstGeom prst="rect">
            <a:avLst/>
          </a:prstGeom>
        </p:spPr>
      </p:pic>
      <p:pic>
        <p:nvPicPr>
          <p:cNvPr id="7" name="Picture 4" descr="Escanear0015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6000"/>
          </a:blip>
          <a:srcRect/>
          <a:stretch>
            <a:fillRect/>
          </a:stretch>
        </p:blipFill>
        <p:spPr bwMode="auto">
          <a:xfrm>
            <a:off x="177587" y="2412199"/>
            <a:ext cx="4178389" cy="427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22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omx\Desktop\global-water-volume-fresh-larg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541338"/>
            <a:ext cx="6415087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3 Imagen" descr="USGS - science for a changing world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950" y="6092825"/>
            <a:ext cx="20510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7164388" y="0"/>
            <a:ext cx="1979612" cy="6032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La segunda esfera en tamaño,  de 272.8 Km de diámetro, representa:</a:t>
            </a:r>
          </a:p>
          <a:p>
            <a:pPr algn="ctr"/>
            <a:endParaRPr lang="en-US" sz="2000"/>
          </a:p>
          <a:p>
            <a:pPr algn="ctr"/>
            <a:r>
              <a:rPr lang="en-US" sz="2000">
                <a:solidFill>
                  <a:srgbClr val="990000"/>
                </a:solidFill>
              </a:rPr>
              <a:t>Toda el AGUA DULCE de la tierra.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Que incluye: lagos, ríos, humedales y agua en el subsuelo. </a:t>
            </a:r>
          </a:p>
          <a:p>
            <a:pPr algn="ctr"/>
            <a:endParaRPr lang="en-US" sz="1400"/>
          </a:p>
          <a:p>
            <a:pPr algn="ctr"/>
            <a:endParaRPr lang="en-US" sz="2000"/>
          </a:p>
          <a:p>
            <a:pPr algn="ctr"/>
            <a:endParaRPr lang="en-US" sz="1200"/>
          </a:p>
        </p:txBody>
      </p:sp>
      <p:grpSp>
        <p:nvGrpSpPr>
          <p:cNvPr id="2" name="8 Grupo"/>
          <p:cNvGrpSpPr>
            <a:grpSpLocks/>
          </p:cNvGrpSpPr>
          <p:nvPr/>
        </p:nvGrpSpPr>
        <p:grpSpPr bwMode="auto">
          <a:xfrm>
            <a:off x="395288" y="2597150"/>
            <a:ext cx="2663825" cy="4260850"/>
            <a:chOff x="395536" y="2597780"/>
            <a:chExt cx="2664296" cy="4260220"/>
          </a:xfrm>
        </p:grpSpPr>
        <p:sp>
          <p:nvSpPr>
            <p:cNvPr id="7" name="6 Forma libre"/>
            <p:cNvSpPr/>
            <p:nvPr/>
          </p:nvSpPr>
          <p:spPr>
            <a:xfrm>
              <a:off x="1764203" y="2597780"/>
              <a:ext cx="752608" cy="2199950"/>
            </a:xfrm>
            <a:custGeom>
              <a:avLst/>
              <a:gdLst>
                <a:gd name="connsiteX0" fmla="*/ 0 w 1328468"/>
                <a:gd name="connsiteY0" fmla="*/ 2415396 h 2415396"/>
                <a:gd name="connsiteX1" fmla="*/ 17253 w 1328468"/>
                <a:gd name="connsiteY1" fmla="*/ 2156604 h 2415396"/>
                <a:gd name="connsiteX2" fmla="*/ 51758 w 1328468"/>
                <a:gd name="connsiteY2" fmla="*/ 2053087 h 2415396"/>
                <a:gd name="connsiteX3" fmla="*/ 120770 w 1328468"/>
                <a:gd name="connsiteY3" fmla="*/ 1897811 h 2415396"/>
                <a:gd name="connsiteX4" fmla="*/ 155275 w 1328468"/>
                <a:gd name="connsiteY4" fmla="*/ 1794294 h 2415396"/>
                <a:gd name="connsiteX5" fmla="*/ 224287 w 1328468"/>
                <a:gd name="connsiteY5" fmla="*/ 1673524 h 2415396"/>
                <a:gd name="connsiteX6" fmla="*/ 293298 w 1328468"/>
                <a:gd name="connsiteY6" fmla="*/ 1552755 h 2415396"/>
                <a:gd name="connsiteX7" fmla="*/ 310551 w 1328468"/>
                <a:gd name="connsiteY7" fmla="*/ 1500996 h 2415396"/>
                <a:gd name="connsiteX8" fmla="*/ 345056 w 1328468"/>
                <a:gd name="connsiteY8" fmla="*/ 1449238 h 2415396"/>
                <a:gd name="connsiteX9" fmla="*/ 379562 w 1328468"/>
                <a:gd name="connsiteY9" fmla="*/ 1345721 h 2415396"/>
                <a:gd name="connsiteX10" fmla="*/ 431321 w 1328468"/>
                <a:gd name="connsiteY10" fmla="*/ 1293962 h 2415396"/>
                <a:gd name="connsiteX11" fmla="*/ 500332 w 1328468"/>
                <a:gd name="connsiteY11" fmla="*/ 1190445 h 2415396"/>
                <a:gd name="connsiteX12" fmla="*/ 534838 w 1328468"/>
                <a:gd name="connsiteY12" fmla="*/ 1121434 h 2415396"/>
                <a:gd name="connsiteX13" fmla="*/ 586596 w 1328468"/>
                <a:gd name="connsiteY13" fmla="*/ 1086928 h 2415396"/>
                <a:gd name="connsiteX14" fmla="*/ 638355 w 1328468"/>
                <a:gd name="connsiteY14" fmla="*/ 948906 h 2415396"/>
                <a:gd name="connsiteX15" fmla="*/ 690113 w 1328468"/>
                <a:gd name="connsiteY15" fmla="*/ 879894 h 2415396"/>
                <a:gd name="connsiteX16" fmla="*/ 724619 w 1328468"/>
                <a:gd name="connsiteY16" fmla="*/ 776377 h 2415396"/>
                <a:gd name="connsiteX17" fmla="*/ 793630 w 1328468"/>
                <a:gd name="connsiteY17" fmla="*/ 672860 h 2415396"/>
                <a:gd name="connsiteX18" fmla="*/ 845388 w 1328468"/>
                <a:gd name="connsiteY18" fmla="*/ 621102 h 2415396"/>
                <a:gd name="connsiteX19" fmla="*/ 948905 w 1328468"/>
                <a:gd name="connsiteY19" fmla="*/ 465826 h 2415396"/>
                <a:gd name="connsiteX20" fmla="*/ 983411 w 1328468"/>
                <a:gd name="connsiteY20" fmla="*/ 414068 h 2415396"/>
                <a:gd name="connsiteX21" fmla="*/ 1035170 w 1328468"/>
                <a:gd name="connsiteY21" fmla="*/ 362309 h 2415396"/>
                <a:gd name="connsiteX22" fmla="*/ 1121434 w 1328468"/>
                <a:gd name="connsiteY22" fmla="*/ 258792 h 2415396"/>
                <a:gd name="connsiteX23" fmla="*/ 1190445 w 1328468"/>
                <a:gd name="connsiteY23" fmla="*/ 172528 h 2415396"/>
                <a:gd name="connsiteX24" fmla="*/ 1207698 w 1328468"/>
                <a:gd name="connsiteY24" fmla="*/ 120770 h 2415396"/>
                <a:gd name="connsiteX25" fmla="*/ 1259456 w 1328468"/>
                <a:gd name="connsiteY25" fmla="*/ 86264 h 2415396"/>
                <a:gd name="connsiteX26" fmla="*/ 1328468 w 1328468"/>
                <a:gd name="connsiteY26" fmla="*/ 0 h 241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28468" h="2415396">
                  <a:moveTo>
                    <a:pt x="0" y="2415396"/>
                  </a:moveTo>
                  <a:cubicBezTo>
                    <a:pt x="5751" y="2329132"/>
                    <a:pt x="5026" y="2242191"/>
                    <a:pt x="17253" y="2156604"/>
                  </a:cubicBezTo>
                  <a:cubicBezTo>
                    <a:pt x="22397" y="2120597"/>
                    <a:pt x="39328" y="2087269"/>
                    <a:pt x="51758" y="2053087"/>
                  </a:cubicBezTo>
                  <a:cubicBezTo>
                    <a:pt x="168216" y="1732825"/>
                    <a:pt x="12289" y="2169013"/>
                    <a:pt x="120770" y="1897811"/>
                  </a:cubicBezTo>
                  <a:cubicBezTo>
                    <a:pt x="134278" y="1864040"/>
                    <a:pt x="139009" y="1826826"/>
                    <a:pt x="155275" y="1794294"/>
                  </a:cubicBezTo>
                  <a:cubicBezTo>
                    <a:pt x="199054" y="1706737"/>
                    <a:pt x="175515" y="1746682"/>
                    <a:pt x="224287" y="1673524"/>
                  </a:cubicBezTo>
                  <a:cubicBezTo>
                    <a:pt x="263842" y="1554853"/>
                    <a:pt x="209739" y="1698982"/>
                    <a:pt x="293298" y="1552755"/>
                  </a:cubicBezTo>
                  <a:cubicBezTo>
                    <a:pt x="302321" y="1536965"/>
                    <a:pt x="302418" y="1517262"/>
                    <a:pt x="310551" y="1500996"/>
                  </a:cubicBezTo>
                  <a:cubicBezTo>
                    <a:pt x="319824" y="1482450"/>
                    <a:pt x="336635" y="1468186"/>
                    <a:pt x="345056" y="1449238"/>
                  </a:cubicBezTo>
                  <a:cubicBezTo>
                    <a:pt x="359828" y="1416001"/>
                    <a:pt x="353843" y="1371440"/>
                    <a:pt x="379562" y="1345721"/>
                  </a:cubicBezTo>
                  <a:cubicBezTo>
                    <a:pt x="396815" y="1328468"/>
                    <a:pt x="416341" y="1313222"/>
                    <a:pt x="431321" y="1293962"/>
                  </a:cubicBezTo>
                  <a:cubicBezTo>
                    <a:pt x="456781" y="1261227"/>
                    <a:pt x="481786" y="1227537"/>
                    <a:pt x="500332" y="1190445"/>
                  </a:cubicBezTo>
                  <a:cubicBezTo>
                    <a:pt x="511834" y="1167441"/>
                    <a:pt x="518373" y="1141192"/>
                    <a:pt x="534838" y="1121434"/>
                  </a:cubicBezTo>
                  <a:cubicBezTo>
                    <a:pt x="548112" y="1105505"/>
                    <a:pt x="569343" y="1098430"/>
                    <a:pt x="586596" y="1086928"/>
                  </a:cubicBezTo>
                  <a:cubicBezTo>
                    <a:pt x="599509" y="1048189"/>
                    <a:pt x="621163" y="979851"/>
                    <a:pt x="638355" y="948906"/>
                  </a:cubicBezTo>
                  <a:cubicBezTo>
                    <a:pt x="652320" y="923770"/>
                    <a:pt x="672860" y="902898"/>
                    <a:pt x="690113" y="879894"/>
                  </a:cubicBezTo>
                  <a:cubicBezTo>
                    <a:pt x="701615" y="845388"/>
                    <a:pt x="704443" y="806641"/>
                    <a:pt x="724619" y="776377"/>
                  </a:cubicBezTo>
                  <a:lnTo>
                    <a:pt x="793630" y="672860"/>
                  </a:lnTo>
                  <a:cubicBezTo>
                    <a:pt x="807164" y="652559"/>
                    <a:pt x="830408" y="640361"/>
                    <a:pt x="845388" y="621102"/>
                  </a:cubicBezTo>
                  <a:cubicBezTo>
                    <a:pt x="845416" y="621067"/>
                    <a:pt x="931640" y="491724"/>
                    <a:pt x="948905" y="465826"/>
                  </a:cubicBezTo>
                  <a:cubicBezTo>
                    <a:pt x="960407" y="448573"/>
                    <a:pt x="968749" y="428730"/>
                    <a:pt x="983411" y="414068"/>
                  </a:cubicBezTo>
                  <a:cubicBezTo>
                    <a:pt x="1000664" y="396815"/>
                    <a:pt x="1019550" y="381053"/>
                    <a:pt x="1035170" y="362309"/>
                  </a:cubicBezTo>
                  <a:cubicBezTo>
                    <a:pt x="1155270" y="218188"/>
                    <a:pt x="970217" y="410009"/>
                    <a:pt x="1121434" y="258792"/>
                  </a:cubicBezTo>
                  <a:cubicBezTo>
                    <a:pt x="1164800" y="128697"/>
                    <a:pt x="1101259" y="284011"/>
                    <a:pt x="1190445" y="172528"/>
                  </a:cubicBezTo>
                  <a:cubicBezTo>
                    <a:pt x="1201806" y="158327"/>
                    <a:pt x="1196337" y="134971"/>
                    <a:pt x="1207698" y="120770"/>
                  </a:cubicBezTo>
                  <a:cubicBezTo>
                    <a:pt x="1220651" y="104578"/>
                    <a:pt x="1243527" y="99538"/>
                    <a:pt x="1259456" y="86264"/>
                  </a:cubicBezTo>
                  <a:cubicBezTo>
                    <a:pt x="1311616" y="42797"/>
                    <a:pt x="1304885" y="47167"/>
                    <a:pt x="1328468" y="0"/>
                  </a:cubicBezTo>
                </a:path>
              </a:pathLst>
            </a:custGeom>
            <a:ln w="28575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8" name="7 Elipse"/>
            <p:cNvSpPr/>
            <p:nvPr/>
          </p:nvSpPr>
          <p:spPr>
            <a:xfrm>
              <a:off x="395536" y="4797730"/>
              <a:ext cx="2664296" cy="206027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MX" dirty="0"/>
                <a:t>El 99% de esta agua está en el subsuelo y la mayoría no es accesible para los humanos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omx\Desktop\global-water-volume-fresh-larg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541338"/>
            <a:ext cx="6415087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3 Imagen" descr="USGS - science for a changing world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950" y="6092825"/>
            <a:ext cx="20510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6659563" y="0"/>
            <a:ext cx="2484437" cy="5694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La tercer esfera en tamaño,  de 56.2 Km de diámetro, representa:</a:t>
            </a:r>
          </a:p>
          <a:p>
            <a:pPr algn="ctr"/>
            <a:endParaRPr lang="en-US" sz="2000"/>
          </a:p>
          <a:p>
            <a:pPr algn="ctr"/>
            <a:r>
              <a:rPr lang="en-US" sz="2000">
                <a:solidFill>
                  <a:srgbClr val="990000"/>
                </a:solidFill>
              </a:rPr>
              <a:t>El AGUA DULCE  de todos los  lagos y rios del planeta.</a:t>
            </a:r>
          </a:p>
          <a:p>
            <a:pPr algn="ctr"/>
            <a:endParaRPr lang="en-US" sz="2000"/>
          </a:p>
          <a:p>
            <a:pPr algn="ctr"/>
            <a:r>
              <a:rPr lang="en-US"/>
              <a:t>La mayor parte de las necesidades de la gente y de la vida en el planeta se se cubren con estas fuentes superficiales de agua. </a:t>
            </a:r>
          </a:p>
        </p:txBody>
      </p:sp>
      <p:sp>
        <p:nvSpPr>
          <p:cNvPr id="5" name="4 Forma libre"/>
          <p:cNvSpPr/>
          <p:nvPr/>
        </p:nvSpPr>
        <p:spPr>
          <a:xfrm>
            <a:off x="2646363" y="288925"/>
            <a:ext cx="4171950" cy="2411413"/>
          </a:xfrm>
          <a:custGeom>
            <a:avLst/>
            <a:gdLst>
              <a:gd name="connsiteX0" fmla="*/ 4170948 w 4170948"/>
              <a:gd name="connsiteY0" fmla="*/ 0 h 2410929"/>
              <a:gd name="connsiteX1" fmla="*/ 3882190 w 4170948"/>
              <a:gd name="connsiteY1" fmla="*/ 48126 h 2410929"/>
              <a:gd name="connsiteX2" fmla="*/ 3737811 w 4170948"/>
              <a:gd name="connsiteY2" fmla="*/ 128337 h 2410929"/>
              <a:gd name="connsiteX3" fmla="*/ 3641558 w 4170948"/>
              <a:gd name="connsiteY3" fmla="*/ 176463 h 2410929"/>
              <a:gd name="connsiteX4" fmla="*/ 3545306 w 4170948"/>
              <a:gd name="connsiteY4" fmla="*/ 208547 h 2410929"/>
              <a:gd name="connsiteX5" fmla="*/ 3465095 w 4170948"/>
              <a:gd name="connsiteY5" fmla="*/ 256674 h 2410929"/>
              <a:gd name="connsiteX6" fmla="*/ 3320716 w 4170948"/>
              <a:gd name="connsiteY6" fmla="*/ 336884 h 2410929"/>
              <a:gd name="connsiteX7" fmla="*/ 3256548 w 4170948"/>
              <a:gd name="connsiteY7" fmla="*/ 385010 h 2410929"/>
              <a:gd name="connsiteX8" fmla="*/ 3208421 w 4170948"/>
              <a:gd name="connsiteY8" fmla="*/ 449179 h 2410929"/>
              <a:gd name="connsiteX9" fmla="*/ 3144253 w 4170948"/>
              <a:gd name="connsiteY9" fmla="*/ 481263 h 2410929"/>
              <a:gd name="connsiteX10" fmla="*/ 3031958 w 4170948"/>
              <a:gd name="connsiteY10" fmla="*/ 577516 h 2410929"/>
              <a:gd name="connsiteX11" fmla="*/ 2967790 w 4170948"/>
              <a:gd name="connsiteY11" fmla="*/ 625642 h 2410929"/>
              <a:gd name="connsiteX12" fmla="*/ 2791327 w 4170948"/>
              <a:gd name="connsiteY12" fmla="*/ 834189 h 2410929"/>
              <a:gd name="connsiteX13" fmla="*/ 2679032 w 4170948"/>
              <a:gd name="connsiteY13" fmla="*/ 946484 h 2410929"/>
              <a:gd name="connsiteX14" fmla="*/ 2598821 w 4170948"/>
              <a:gd name="connsiteY14" fmla="*/ 1042737 h 2410929"/>
              <a:gd name="connsiteX15" fmla="*/ 2470485 w 4170948"/>
              <a:gd name="connsiteY15" fmla="*/ 1138989 h 2410929"/>
              <a:gd name="connsiteX16" fmla="*/ 2374232 w 4170948"/>
              <a:gd name="connsiteY16" fmla="*/ 1235242 h 2410929"/>
              <a:gd name="connsiteX17" fmla="*/ 2294021 w 4170948"/>
              <a:gd name="connsiteY17" fmla="*/ 1283368 h 2410929"/>
              <a:gd name="connsiteX18" fmla="*/ 2245895 w 4170948"/>
              <a:gd name="connsiteY18" fmla="*/ 1331495 h 2410929"/>
              <a:gd name="connsiteX19" fmla="*/ 2213811 w 4170948"/>
              <a:gd name="connsiteY19" fmla="*/ 1379621 h 2410929"/>
              <a:gd name="connsiteX20" fmla="*/ 2165685 w 4170948"/>
              <a:gd name="connsiteY20" fmla="*/ 1395663 h 2410929"/>
              <a:gd name="connsiteX21" fmla="*/ 2053390 w 4170948"/>
              <a:gd name="connsiteY21" fmla="*/ 1491916 h 2410929"/>
              <a:gd name="connsiteX22" fmla="*/ 2005264 w 4170948"/>
              <a:gd name="connsiteY22" fmla="*/ 1507958 h 2410929"/>
              <a:gd name="connsiteX23" fmla="*/ 1844842 w 4170948"/>
              <a:gd name="connsiteY23" fmla="*/ 1620253 h 2410929"/>
              <a:gd name="connsiteX24" fmla="*/ 1748590 w 4170948"/>
              <a:gd name="connsiteY24" fmla="*/ 1684421 h 2410929"/>
              <a:gd name="connsiteX25" fmla="*/ 1700464 w 4170948"/>
              <a:gd name="connsiteY25" fmla="*/ 1716505 h 2410929"/>
              <a:gd name="connsiteX26" fmla="*/ 1668379 w 4170948"/>
              <a:gd name="connsiteY26" fmla="*/ 1748589 h 2410929"/>
              <a:gd name="connsiteX27" fmla="*/ 1604211 w 4170948"/>
              <a:gd name="connsiteY27" fmla="*/ 1780674 h 2410929"/>
              <a:gd name="connsiteX28" fmla="*/ 1507958 w 4170948"/>
              <a:gd name="connsiteY28" fmla="*/ 1812758 h 2410929"/>
              <a:gd name="connsiteX29" fmla="*/ 1379621 w 4170948"/>
              <a:gd name="connsiteY29" fmla="*/ 1909010 h 2410929"/>
              <a:gd name="connsiteX30" fmla="*/ 1347537 w 4170948"/>
              <a:gd name="connsiteY30" fmla="*/ 1941095 h 2410929"/>
              <a:gd name="connsiteX31" fmla="*/ 1283369 w 4170948"/>
              <a:gd name="connsiteY31" fmla="*/ 1957137 h 2410929"/>
              <a:gd name="connsiteX32" fmla="*/ 1251285 w 4170948"/>
              <a:gd name="connsiteY32" fmla="*/ 2005263 h 2410929"/>
              <a:gd name="connsiteX33" fmla="*/ 1203158 w 4170948"/>
              <a:gd name="connsiteY33" fmla="*/ 2021305 h 2410929"/>
              <a:gd name="connsiteX34" fmla="*/ 1138990 w 4170948"/>
              <a:gd name="connsiteY34" fmla="*/ 2053389 h 2410929"/>
              <a:gd name="connsiteX35" fmla="*/ 1058779 w 4170948"/>
              <a:gd name="connsiteY35" fmla="*/ 2085474 h 2410929"/>
              <a:gd name="connsiteX36" fmla="*/ 962527 w 4170948"/>
              <a:gd name="connsiteY36" fmla="*/ 2133600 h 2410929"/>
              <a:gd name="connsiteX37" fmla="*/ 802106 w 4170948"/>
              <a:gd name="connsiteY37" fmla="*/ 2229853 h 2410929"/>
              <a:gd name="connsiteX38" fmla="*/ 705853 w 4170948"/>
              <a:gd name="connsiteY38" fmla="*/ 2261937 h 2410929"/>
              <a:gd name="connsiteX39" fmla="*/ 577516 w 4170948"/>
              <a:gd name="connsiteY39" fmla="*/ 2326105 h 2410929"/>
              <a:gd name="connsiteX40" fmla="*/ 529390 w 4170948"/>
              <a:gd name="connsiteY40" fmla="*/ 2358189 h 2410929"/>
              <a:gd name="connsiteX41" fmla="*/ 449179 w 4170948"/>
              <a:gd name="connsiteY41" fmla="*/ 2374231 h 2410929"/>
              <a:gd name="connsiteX42" fmla="*/ 352927 w 4170948"/>
              <a:gd name="connsiteY42" fmla="*/ 2390274 h 2410929"/>
              <a:gd name="connsiteX43" fmla="*/ 304800 w 4170948"/>
              <a:gd name="connsiteY43" fmla="*/ 2406316 h 2410929"/>
              <a:gd name="connsiteX44" fmla="*/ 0 w 4170948"/>
              <a:gd name="connsiteY44" fmla="*/ 2406316 h 241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170948" h="2410929">
                <a:moveTo>
                  <a:pt x="4170948" y="0"/>
                </a:moveTo>
                <a:cubicBezTo>
                  <a:pt x="4029011" y="12903"/>
                  <a:pt x="4002966" y="4208"/>
                  <a:pt x="3882190" y="48126"/>
                </a:cubicBezTo>
                <a:cubicBezTo>
                  <a:pt x="3835994" y="64924"/>
                  <a:pt x="3778732" y="106017"/>
                  <a:pt x="3737811" y="128337"/>
                </a:cubicBezTo>
                <a:cubicBezTo>
                  <a:pt x="3706320" y="145514"/>
                  <a:pt x="3674670" y="162666"/>
                  <a:pt x="3641558" y="176463"/>
                </a:cubicBezTo>
                <a:cubicBezTo>
                  <a:pt x="3610340" y="189470"/>
                  <a:pt x="3576094" y="194552"/>
                  <a:pt x="3545306" y="208547"/>
                </a:cubicBezTo>
                <a:cubicBezTo>
                  <a:pt x="3516920" y="221450"/>
                  <a:pt x="3492352" y="241531"/>
                  <a:pt x="3465095" y="256674"/>
                </a:cubicBezTo>
                <a:cubicBezTo>
                  <a:pt x="3373357" y="307640"/>
                  <a:pt x="3421018" y="270017"/>
                  <a:pt x="3320716" y="336884"/>
                </a:cubicBezTo>
                <a:cubicBezTo>
                  <a:pt x="3298470" y="351715"/>
                  <a:pt x="3275454" y="366104"/>
                  <a:pt x="3256548" y="385010"/>
                </a:cubicBezTo>
                <a:cubicBezTo>
                  <a:pt x="3237642" y="403916"/>
                  <a:pt x="3228721" y="431779"/>
                  <a:pt x="3208421" y="449179"/>
                </a:cubicBezTo>
                <a:cubicBezTo>
                  <a:pt x="3190264" y="464742"/>
                  <a:pt x="3165016" y="469398"/>
                  <a:pt x="3144253" y="481263"/>
                </a:cubicBezTo>
                <a:cubicBezTo>
                  <a:pt x="3073534" y="521674"/>
                  <a:pt x="3105719" y="512975"/>
                  <a:pt x="3031958" y="577516"/>
                </a:cubicBezTo>
                <a:cubicBezTo>
                  <a:pt x="3011837" y="595122"/>
                  <a:pt x="2986076" y="606137"/>
                  <a:pt x="2967790" y="625642"/>
                </a:cubicBezTo>
                <a:cubicBezTo>
                  <a:pt x="2905509" y="692075"/>
                  <a:pt x="2855718" y="769798"/>
                  <a:pt x="2791327" y="834189"/>
                </a:cubicBezTo>
                <a:cubicBezTo>
                  <a:pt x="2753895" y="871621"/>
                  <a:pt x="2714938" y="907586"/>
                  <a:pt x="2679032" y="946484"/>
                </a:cubicBezTo>
                <a:cubicBezTo>
                  <a:pt x="2650704" y="977173"/>
                  <a:pt x="2629510" y="1014409"/>
                  <a:pt x="2598821" y="1042737"/>
                </a:cubicBezTo>
                <a:cubicBezTo>
                  <a:pt x="2559529" y="1079007"/>
                  <a:pt x="2511085" y="1104189"/>
                  <a:pt x="2470485" y="1138989"/>
                </a:cubicBezTo>
                <a:cubicBezTo>
                  <a:pt x="2436034" y="1168518"/>
                  <a:pt x="2409350" y="1206509"/>
                  <a:pt x="2374232" y="1235242"/>
                </a:cubicBezTo>
                <a:cubicBezTo>
                  <a:pt x="2350100" y="1254987"/>
                  <a:pt x="2318965" y="1264660"/>
                  <a:pt x="2294021" y="1283368"/>
                </a:cubicBezTo>
                <a:cubicBezTo>
                  <a:pt x="2275871" y="1296980"/>
                  <a:pt x="2260419" y="1314066"/>
                  <a:pt x="2245895" y="1331495"/>
                </a:cubicBezTo>
                <a:cubicBezTo>
                  <a:pt x="2233552" y="1346306"/>
                  <a:pt x="2228866" y="1367577"/>
                  <a:pt x="2213811" y="1379621"/>
                </a:cubicBezTo>
                <a:cubicBezTo>
                  <a:pt x="2200607" y="1390184"/>
                  <a:pt x="2181727" y="1390316"/>
                  <a:pt x="2165685" y="1395663"/>
                </a:cubicBezTo>
                <a:cubicBezTo>
                  <a:pt x="2127759" y="1433588"/>
                  <a:pt x="2101405" y="1464478"/>
                  <a:pt x="2053390" y="1491916"/>
                </a:cubicBezTo>
                <a:cubicBezTo>
                  <a:pt x="2038708" y="1500306"/>
                  <a:pt x="2020046" y="1499746"/>
                  <a:pt x="2005264" y="1507958"/>
                </a:cubicBezTo>
                <a:cubicBezTo>
                  <a:pt x="1930477" y="1549506"/>
                  <a:pt x="1909550" y="1574957"/>
                  <a:pt x="1844842" y="1620253"/>
                </a:cubicBezTo>
                <a:cubicBezTo>
                  <a:pt x="1813252" y="1642366"/>
                  <a:pt x="1780674" y="1663032"/>
                  <a:pt x="1748590" y="1684421"/>
                </a:cubicBezTo>
                <a:cubicBezTo>
                  <a:pt x="1732548" y="1695116"/>
                  <a:pt x="1714097" y="1702872"/>
                  <a:pt x="1700464" y="1716505"/>
                </a:cubicBezTo>
                <a:cubicBezTo>
                  <a:pt x="1689769" y="1727200"/>
                  <a:pt x="1680964" y="1740199"/>
                  <a:pt x="1668379" y="1748589"/>
                </a:cubicBezTo>
                <a:cubicBezTo>
                  <a:pt x="1648481" y="1761854"/>
                  <a:pt x="1626415" y="1771792"/>
                  <a:pt x="1604211" y="1780674"/>
                </a:cubicBezTo>
                <a:cubicBezTo>
                  <a:pt x="1572810" y="1793234"/>
                  <a:pt x="1507958" y="1812758"/>
                  <a:pt x="1507958" y="1812758"/>
                </a:cubicBezTo>
                <a:cubicBezTo>
                  <a:pt x="1465179" y="1844842"/>
                  <a:pt x="1417432" y="1871198"/>
                  <a:pt x="1379621" y="1909010"/>
                </a:cubicBezTo>
                <a:cubicBezTo>
                  <a:pt x="1368926" y="1919705"/>
                  <a:pt x="1361065" y="1934331"/>
                  <a:pt x="1347537" y="1941095"/>
                </a:cubicBezTo>
                <a:cubicBezTo>
                  <a:pt x="1327817" y="1950955"/>
                  <a:pt x="1304758" y="1951790"/>
                  <a:pt x="1283369" y="1957137"/>
                </a:cubicBezTo>
                <a:cubicBezTo>
                  <a:pt x="1272674" y="1973179"/>
                  <a:pt x="1266340" y="1993219"/>
                  <a:pt x="1251285" y="2005263"/>
                </a:cubicBezTo>
                <a:cubicBezTo>
                  <a:pt x="1238080" y="2015827"/>
                  <a:pt x="1218701" y="2014644"/>
                  <a:pt x="1203158" y="2021305"/>
                </a:cubicBezTo>
                <a:cubicBezTo>
                  <a:pt x="1181178" y="2030725"/>
                  <a:pt x="1160843" y="2043677"/>
                  <a:pt x="1138990" y="2053389"/>
                </a:cubicBezTo>
                <a:cubicBezTo>
                  <a:pt x="1112675" y="2065085"/>
                  <a:pt x="1084536" y="2072596"/>
                  <a:pt x="1058779" y="2085474"/>
                </a:cubicBezTo>
                <a:cubicBezTo>
                  <a:pt x="934390" y="2147669"/>
                  <a:pt x="1083490" y="2093279"/>
                  <a:pt x="962527" y="2133600"/>
                </a:cubicBezTo>
                <a:cubicBezTo>
                  <a:pt x="907839" y="2188287"/>
                  <a:pt x="908500" y="2194389"/>
                  <a:pt x="802106" y="2229853"/>
                </a:cubicBezTo>
                <a:cubicBezTo>
                  <a:pt x="770022" y="2240548"/>
                  <a:pt x="736102" y="2246812"/>
                  <a:pt x="705853" y="2261937"/>
                </a:cubicBezTo>
                <a:cubicBezTo>
                  <a:pt x="663074" y="2283326"/>
                  <a:pt x="617312" y="2299575"/>
                  <a:pt x="577516" y="2326105"/>
                </a:cubicBezTo>
                <a:cubicBezTo>
                  <a:pt x="561474" y="2336800"/>
                  <a:pt x="547443" y="2351419"/>
                  <a:pt x="529390" y="2358189"/>
                </a:cubicBezTo>
                <a:cubicBezTo>
                  <a:pt x="503860" y="2367763"/>
                  <a:pt x="476006" y="2369353"/>
                  <a:pt x="449179" y="2374231"/>
                </a:cubicBezTo>
                <a:cubicBezTo>
                  <a:pt x="417177" y="2380050"/>
                  <a:pt x="384679" y="2383218"/>
                  <a:pt x="352927" y="2390274"/>
                </a:cubicBezTo>
                <a:cubicBezTo>
                  <a:pt x="336420" y="2393942"/>
                  <a:pt x="321693" y="2405548"/>
                  <a:pt x="304800" y="2406316"/>
                </a:cubicBezTo>
                <a:cubicBezTo>
                  <a:pt x="203305" y="2410929"/>
                  <a:pt x="101600" y="2406316"/>
                  <a:pt x="0" y="2406316"/>
                </a:cubicBezTo>
              </a:path>
            </a:pathLst>
          </a:cu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285750"/>
            <a:ext cx="9143999" cy="1143000"/>
          </a:xfrm>
          <a:prstGeom prst="rect">
            <a:avLst/>
          </a:prstGeom>
          <a:solidFill>
            <a:schemeClr val="bg2">
              <a:alpha val="6313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" sz="2800" b="1" dirty="0">
                <a:solidFill>
                  <a:srgbClr val="990000"/>
                </a:solidFill>
                <a:latin typeface="Arial" charset="0"/>
              </a:rPr>
              <a:t>Si vivimos en el planeta azul, </a:t>
            </a:r>
          </a:p>
          <a:p>
            <a:pPr algn="r"/>
            <a:r>
              <a:rPr lang="es-ES" sz="2800" b="1" dirty="0">
                <a:solidFill>
                  <a:srgbClr val="990000"/>
                </a:solidFill>
                <a:latin typeface="Arial" charset="0"/>
              </a:rPr>
              <a:t>y</a:t>
            </a:r>
            <a:r>
              <a:rPr lang="es-ES" sz="2800" b="1" dirty="0" smtClean="0">
                <a:solidFill>
                  <a:srgbClr val="990000"/>
                </a:solidFill>
                <a:latin typeface="Arial" charset="0"/>
              </a:rPr>
              <a:t> consideramos </a:t>
            </a:r>
            <a:r>
              <a:rPr lang="es-ES" sz="2800" b="1" dirty="0">
                <a:solidFill>
                  <a:srgbClr val="990000"/>
                </a:solidFill>
                <a:latin typeface="Arial" charset="0"/>
              </a:rPr>
              <a:t>al agua algo “sagrado</a:t>
            </a:r>
            <a:r>
              <a:rPr lang="es-ES" sz="2800" b="1" dirty="0" smtClean="0">
                <a:solidFill>
                  <a:srgbClr val="990000"/>
                </a:solidFill>
                <a:latin typeface="Arial" charset="0"/>
              </a:rPr>
              <a:t>” y escaso…</a:t>
            </a:r>
            <a:endParaRPr lang="es-ES" sz="2800" b="1" dirty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29313" y="3917950"/>
            <a:ext cx="300037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288" y="1844675"/>
            <a:ext cx="46815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4" name="16 Grupo"/>
          <p:cNvGrpSpPr>
            <a:grpSpLocks/>
          </p:cNvGrpSpPr>
          <p:nvPr/>
        </p:nvGrpSpPr>
        <p:grpSpPr bwMode="auto">
          <a:xfrm>
            <a:off x="1043608" y="799306"/>
            <a:ext cx="7429500" cy="5286375"/>
            <a:chOff x="0" y="1571612"/>
            <a:chExt cx="7429520" cy="5286388"/>
          </a:xfrm>
        </p:grpSpPr>
        <p:pic>
          <p:nvPicPr>
            <p:cNvPr id="25605" name="Picture 14" descr="Escanear0003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70000" contrast="40000"/>
            </a:blip>
            <a:srcRect/>
            <a:stretch>
              <a:fillRect/>
            </a:stretch>
          </p:blipFill>
          <p:spPr bwMode="auto">
            <a:xfrm>
              <a:off x="0" y="3286124"/>
              <a:ext cx="2714644" cy="3571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15 Llamada de nube"/>
            <p:cNvSpPr/>
            <p:nvPr/>
          </p:nvSpPr>
          <p:spPr>
            <a:xfrm>
              <a:off x="2928946" y="1571612"/>
              <a:ext cx="4500574" cy="1970093"/>
            </a:xfrm>
            <a:prstGeom prst="cloudCallout">
              <a:avLst>
                <a:gd name="adj1" fmla="val -62097"/>
                <a:gd name="adj2" fmla="val 45357"/>
              </a:avLst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MX" sz="3200" dirty="0">
                  <a:solidFill>
                    <a:srgbClr val="002060"/>
                  </a:solidFill>
                </a:rPr>
                <a:t>¿Por qué nos cagamos en ella 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13198"/>
            <a:ext cx="8135938" cy="208781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b="1" dirty="0" smtClean="0">
                <a:solidFill>
                  <a:srgbClr val="0000CC"/>
                </a:solidFill>
                <a:latin typeface="Verdana" pitchFamily="34" charset="0"/>
              </a:rPr>
              <a:t>2.- Contamina el agua y la tierra:</a:t>
            </a:r>
          </a:p>
          <a:p>
            <a:pPr eaLnBrk="1" hangingPunct="1">
              <a:buFontTx/>
              <a:buNone/>
            </a:pPr>
            <a:r>
              <a:rPr lang="es-MX" sz="2800" dirty="0" smtClean="0"/>
              <a:t>       </a:t>
            </a:r>
            <a:r>
              <a:rPr lang="es-MX" sz="2800" dirty="0" smtClean="0">
                <a:solidFill>
                  <a:srgbClr val="0000CC"/>
                </a:solidFill>
              </a:rPr>
              <a:t>(inevitablemente, cuando alguien defeca y  </a:t>
            </a:r>
          </a:p>
          <a:p>
            <a:pPr eaLnBrk="1" hangingPunct="1">
              <a:buFontTx/>
              <a:buNone/>
            </a:pPr>
            <a:r>
              <a:rPr lang="es-MX" sz="2800" dirty="0" smtClean="0">
                <a:solidFill>
                  <a:srgbClr val="0000CC"/>
                </a:solidFill>
              </a:rPr>
              <a:t>         orina en el agua, contamina el agua.)</a:t>
            </a:r>
            <a:endParaRPr lang="es-MX" sz="36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/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s-MX" sz="36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s-MX" sz="3600" dirty="0" smtClean="0"/>
          </a:p>
          <a:p>
            <a:pPr eaLnBrk="1" hangingPunct="1">
              <a:buFontTx/>
              <a:buNone/>
            </a:pPr>
            <a:endParaRPr lang="es-ES" sz="54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55576" y="116632"/>
            <a:ext cx="69949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3600" kern="0" dirty="0" smtClean="0">
                <a:solidFill>
                  <a:srgbClr val="990000"/>
                </a:solidFill>
                <a:latin typeface="Verdana" pitchFamily="34" charset="0"/>
              </a:rPr>
              <a:t>Problemas del drenaje</a:t>
            </a:r>
            <a:endParaRPr lang="es-ES" sz="3600" kern="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  <p:pic>
        <p:nvPicPr>
          <p:cNvPr id="6" name="Picture 7" descr="sewag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463" y="3501008"/>
            <a:ext cx="4645553" cy="309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838" y="3501008"/>
            <a:ext cx="4263658" cy="309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r contaminado"/>
          <p:cNvPicPr>
            <a:picLocks noChangeAspect="1" noChangeArrowheads="1"/>
          </p:cNvPicPr>
          <p:nvPr/>
        </p:nvPicPr>
        <p:blipFill>
          <a:blip r:embed="rId2" cstate="email">
            <a:lum bright="12000" contrast="24000"/>
          </a:blip>
          <a:srcRect/>
          <a:stretch>
            <a:fillRect/>
          </a:stretch>
        </p:blipFill>
        <p:spPr bwMode="auto">
          <a:xfrm>
            <a:off x="6046788" y="2852738"/>
            <a:ext cx="298926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2992438" y="1412875"/>
            <a:ext cx="2903537" cy="4248150"/>
            <a:chOff x="189" y="164"/>
            <a:chExt cx="1987" cy="3130"/>
          </a:xfrm>
        </p:grpSpPr>
        <p:pic>
          <p:nvPicPr>
            <p:cNvPr id="11271" name="Picture 4" descr="el ano de la ciudad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04" y="164"/>
              <a:ext cx="1972" cy="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2" name="Text Box 5"/>
            <p:cNvSpPr txBox="1">
              <a:spLocks noChangeArrowheads="1"/>
            </p:cNvSpPr>
            <p:nvPr/>
          </p:nvSpPr>
          <p:spPr bwMode="auto">
            <a:xfrm rot="1313548">
              <a:off x="189" y="1303"/>
              <a:ext cx="751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400" b="1" dirty="0"/>
                <a:t>El ano de</a:t>
              </a:r>
            </a:p>
            <a:p>
              <a:r>
                <a:rPr lang="es-MX" sz="1400" b="1" dirty="0"/>
                <a:t>la ciudad</a:t>
              </a:r>
              <a:endParaRPr lang="es-ES" sz="1400" b="1" dirty="0"/>
            </a:p>
          </p:txBody>
        </p:sp>
      </p:grpSp>
      <p:pic>
        <p:nvPicPr>
          <p:cNvPr id="11268" name="Picture 6" descr="cagó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7638" y="115888"/>
            <a:ext cx="273685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2844800" y="188913"/>
            <a:ext cx="2632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600" dirty="0" err="1"/>
              <a:t>Popostal</a:t>
            </a:r>
            <a:r>
              <a:rPr lang="es-MX" sz="1600" dirty="0"/>
              <a:t> de </a:t>
            </a:r>
            <a:r>
              <a:rPr lang="es-MX" sz="1400" dirty="0"/>
              <a:t>César </a:t>
            </a:r>
            <a:r>
              <a:rPr lang="es-MX" sz="1400" dirty="0" err="1"/>
              <a:t>Añorve</a:t>
            </a:r>
            <a:endParaRPr lang="es-ES" sz="1400" dirty="0"/>
          </a:p>
        </p:txBody>
      </p:sp>
      <p:pic>
        <p:nvPicPr>
          <p:cNvPr id="11270" name="Picture 3" descr="earthinf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0" y="357188"/>
            <a:ext cx="1709738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1070185"/>
          <p:cNvPicPr>
            <a:picLocks noChangeAspect="1" noChangeArrowheads="1"/>
          </p:cNvPicPr>
          <p:nvPr/>
        </p:nvPicPr>
        <p:blipFill>
          <a:blip r:embed="rId2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0955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3" name="Picture 3" descr="Camafeo 060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361950" y="277113"/>
            <a:ext cx="849630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468313" y="5876925"/>
            <a:ext cx="3887787" cy="1008063"/>
          </a:xfrm>
          <a:prstGeom prst="rect">
            <a:avLst/>
          </a:prstGeom>
          <a:solidFill>
            <a:schemeClr val="bg2">
              <a:alpha val="6313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990000"/>
                </a:solidFill>
                <a:latin typeface="Arial" charset="0"/>
              </a:rPr>
              <a:t>Río Citlalapa en Las Cañadas             </a:t>
            </a:r>
            <a:r>
              <a:rPr lang="es-ES" sz="2000">
                <a:solidFill>
                  <a:srgbClr val="990000"/>
                </a:solidFill>
                <a:latin typeface="Arial" charset="0"/>
              </a:rPr>
              <a:t>(antes de Huatusco)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4643438" y="5832475"/>
            <a:ext cx="4176712" cy="981075"/>
          </a:xfrm>
          <a:prstGeom prst="rect">
            <a:avLst/>
          </a:prstGeom>
          <a:solidFill>
            <a:schemeClr val="bg2">
              <a:alpha val="6313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990000"/>
                </a:solidFill>
                <a:latin typeface="Arial" charset="0"/>
              </a:rPr>
              <a:t>Río Citlalapa después de pasar por la ciudad de Huatusco</a:t>
            </a:r>
          </a:p>
        </p:txBody>
      </p:sp>
      <p:pic>
        <p:nvPicPr>
          <p:cNvPr id="16388" name="Picture 2" descr="C:\Users\omx\Pictures\1 FOTOGRAFIAS al 29 maryo 13\Bosquedeniebla_conservacion\Fotos Carlos Frías Ojinaga\las cañadas_naturaleza_09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44450"/>
            <a:ext cx="38830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C:\Users\omx\Pictures\1 FOTOGRAFIAS al 29 maryo 13\Ecotecnologías\DRENAJE HUATUSCO\DSC_014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44450"/>
            <a:ext cx="4176712" cy="57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5904309"/>
            <a:ext cx="9144000" cy="981075"/>
          </a:xfrm>
          <a:prstGeom prst="rect">
            <a:avLst/>
          </a:prstGeom>
          <a:solidFill>
            <a:schemeClr val="bg2">
              <a:alpha val="6313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990000"/>
                </a:solidFill>
                <a:latin typeface="Arial" charset="0"/>
              </a:rPr>
              <a:t>Río Citlalapa después de pasar por la ciudad de Huatusco</a:t>
            </a:r>
          </a:p>
        </p:txBody>
      </p:sp>
      <p:pic>
        <p:nvPicPr>
          <p:cNvPr id="2" name="Drenaje Huatus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8" y="18864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renaje D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3188" y="3498850"/>
            <a:ext cx="6500812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C:\Users\thr\Desktop\drenaje df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080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C:\Users\thr\Desktop\drenaje df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3" y="980728"/>
            <a:ext cx="3643312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1" descr="C:\Users\thr\Desktop\drenaje df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313" y="3500438"/>
            <a:ext cx="216693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31840" y="77788"/>
            <a:ext cx="5869285" cy="902940"/>
          </a:xfrm>
          <a:prstGeom prst="rect">
            <a:avLst/>
          </a:prstGeom>
          <a:solidFill>
            <a:schemeClr val="bg2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s-ES" sz="2800" b="1" dirty="0" smtClean="0">
                <a:solidFill>
                  <a:srgbClr val="990000"/>
                </a:solidFill>
                <a:latin typeface="Arial" panose="020B0604020202020204" pitchFamily="34" charset="0"/>
              </a:rPr>
              <a:t>Drenaje de la Ciudad de México, </a:t>
            </a:r>
          </a:p>
          <a:p>
            <a:pPr algn="r" eaLnBrk="1" hangingPunct="1"/>
            <a:r>
              <a:rPr lang="es-ES" sz="2800" b="1" dirty="0" smtClean="0">
                <a:solidFill>
                  <a:srgbClr val="990000"/>
                </a:solidFill>
                <a:latin typeface="Arial" panose="020B0604020202020204" pitchFamily="34" charset="0"/>
              </a:rPr>
              <a:t>descargando en el Río Tula</a:t>
            </a:r>
            <a:endParaRPr lang="es-ES" sz="2800" b="1" dirty="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813" y="188913"/>
            <a:ext cx="8686800" cy="1143000"/>
          </a:xfrm>
          <a:solidFill>
            <a:schemeClr val="bg2">
              <a:alpha val="25882"/>
            </a:schemeClr>
          </a:solidFill>
        </p:spPr>
        <p:txBody>
          <a:bodyPr/>
          <a:lstStyle/>
          <a:p>
            <a:pPr eaLnBrk="1" hangingPunct="1"/>
            <a:r>
              <a:rPr lang="es-MX" sz="3200" b="1" dirty="0" smtClean="0">
                <a:solidFill>
                  <a:srgbClr val="990000"/>
                </a:solidFill>
              </a:rPr>
              <a:t>Diferentes formas de “ir al baño"</a:t>
            </a:r>
            <a:endParaRPr lang="es-ES" sz="3200" b="1" dirty="0" smtClean="0">
              <a:solidFill>
                <a:srgbClr val="99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89138"/>
            <a:ext cx="8280400" cy="3024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3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3600" dirty="0" smtClean="0"/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372269" y="1364883"/>
            <a:ext cx="8497888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  <a:buFontTx/>
              <a:buAutoNum type="arabicPeriod"/>
              <a:defRPr/>
            </a:pPr>
            <a:r>
              <a:rPr lang="es-MX" sz="2400" b="1" dirty="0">
                <a:solidFill>
                  <a:srgbClr val="0000CC"/>
                </a:solidFill>
              </a:rPr>
              <a:t>Fecalismo al aire libre</a:t>
            </a:r>
          </a:p>
          <a:p>
            <a:pPr marL="457200" indent="-457200">
              <a:lnSpc>
                <a:spcPct val="200000"/>
              </a:lnSpc>
              <a:buFontTx/>
              <a:buAutoNum type="arabicPeriod"/>
              <a:defRPr/>
            </a:pPr>
            <a:r>
              <a:rPr lang="es-MX" sz="2400" b="1" dirty="0" smtClean="0">
                <a:solidFill>
                  <a:srgbClr val="0000CC"/>
                </a:solidFill>
              </a:rPr>
              <a:t>Letrina </a:t>
            </a:r>
            <a:r>
              <a:rPr lang="es-MX" sz="2400" b="1" dirty="0">
                <a:solidFill>
                  <a:srgbClr val="0000CC"/>
                </a:solidFill>
              </a:rPr>
              <a:t>de campo</a:t>
            </a:r>
          </a:p>
          <a:p>
            <a:pPr marL="457200" indent="-457200">
              <a:lnSpc>
                <a:spcPct val="200000"/>
              </a:lnSpc>
              <a:buFontTx/>
              <a:buAutoNum type="arabicPeriod"/>
              <a:defRPr/>
            </a:pPr>
            <a:r>
              <a:rPr lang="es-MX" sz="2400" b="1" dirty="0">
                <a:solidFill>
                  <a:srgbClr val="0000CC"/>
                </a:solidFill>
              </a:rPr>
              <a:t>Sanitario de agua</a:t>
            </a: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MX" sz="2000" dirty="0">
                <a:solidFill>
                  <a:srgbClr val="990000"/>
                </a:solidFill>
              </a:rPr>
              <a:t>Con drenaje directo al arroyo o río más cercano </a:t>
            </a:r>
            <a:r>
              <a:rPr lang="es-MX" dirty="0">
                <a:solidFill>
                  <a:srgbClr val="990000"/>
                </a:solidFill>
              </a:rPr>
              <a:t>(98% en Latinoamérica)</a:t>
            </a: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MX" sz="2000" dirty="0">
                <a:solidFill>
                  <a:srgbClr val="990000"/>
                </a:solidFill>
              </a:rPr>
              <a:t>Con fosa o cámara </a:t>
            </a:r>
            <a:r>
              <a:rPr lang="es-MX" sz="2000" dirty="0" smtClean="0">
                <a:solidFill>
                  <a:srgbClr val="990000"/>
                </a:solidFill>
              </a:rPr>
              <a:t>séptica</a:t>
            </a: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MX" sz="2000" dirty="0" smtClean="0">
                <a:solidFill>
                  <a:srgbClr val="990000"/>
                </a:solidFill>
              </a:rPr>
              <a:t>Con </a:t>
            </a:r>
            <a:r>
              <a:rPr lang="es-MX" sz="2000" dirty="0" err="1" smtClean="0">
                <a:solidFill>
                  <a:srgbClr val="990000"/>
                </a:solidFill>
              </a:rPr>
              <a:t>biodigestor</a:t>
            </a:r>
            <a:endParaRPr lang="es-MX" sz="2000" dirty="0">
              <a:solidFill>
                <a:srgbClr val="99000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MX" sz="2000" dirty="0">
                <a:solidFill>
                  <a:srgbClr val="990000"/>
                </a:solidFill>
              </a:rPr>
              <a:t>Con “tratamiento” de agua (simple o sofisticado)</a:t>
            </a:r>
          </a:p>
          <a:p>
            <a:pPr marL="914400" lvl="1" indent="-457200">
              <a:buFont typeface="Arial" pitchFamily="34" charset="0"/>
              <a:buChar char="•"/>
              <a:defRPr/>
            </a:pPr>
            <a:endParaRPr lang="es-MX" sz="1000" b="1" dirty="0">
              <a:solidFill>
                <a:srgbClr val="0000CC"/>
              </a:solidFill>
            </a:endParaRPr>
          </a:p>
          <a:p>
            <a:pPr marL="914400" lvl="1" indent="-457200">
              <a:defRPr/>
            </a:pPr>
            <a:endParaRPr lang="es-MX" sz="1000" b="1" dirty="0">
              <a:solidFill>
                <a:srgbClr val="0000CC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s-MX" sz="2400" b="1" dirty="0">
                <a:solidFill>
                  <a:srgbClr val="0000CC"/>
                </a:solidFill>
              </a:rPr>
              <a:t>Sanitario </a:t>
            </a:r>
            <a:r>
              <a:rPr lang="es-MX" sz="2400" b="1" dirty="0" smtClean="0">
                <a:solidFill>
                  <a:srgbClr val="0000CC"/>
                </a:solidFill>
              </a:rPr>
              <a:t>ecológico</a:t>
            </a:r>
            <a:endParaRPr lang="es-MX" sz="2000" dirty="0">
              <a:solidFill>
                <a:srgbClr val="990000"/>
              </a:solidFill>
            </a:endParaRPr>
          </a:p>
          <a:p>
            <a:pPr marL="342900" indent="-342900">
              <a:defRPr/>
            </a:pPr>
            <a:endParaRPr lang="es-ES" sz="2000" dirty="0">
              <a:solidFill>
                <a:srgbClr val="990000"/>
              </a:solidFill>
            </a:endParaRPr>
          </a:p>
        </p:txBody>
      </p:sp>
      <p:pic>
        <p:nvPicPr>
          <p:cNvPr id="3077" name="yiv584838383ecxecxecxecxecxecxecxecxecxecxecxecxecxecxecxecxecxecxecxecxecxecxecxecx_x0000_i1036" descr="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84852" y="1527175"/>
            <a:ext cx="2024062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-1" y="5445125"/>
            <a:ext cx="8977313" cy="576163"/>
          </a:xfrm>
          <a:prstGeom prst="rect">
            <a:avLst/>
          </a:prstGeom>
          <a:solidFill>
            <a:schemeClr val="bg2">
              <a:alpha val="6313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" sz="2800" b="1">
                <a:solidFill>
                  <a:srgbClr val="990000"/>
                </a:solidFill>
                <a:latin typeface="Arial" charset="0"/>
              </a:rPr>
              <a:t>Presa Endhó, Hidalgo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97731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8027987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44463" y="6165304"/>
            <a:ext cx="8027987" cy="566738"/>
          </a:xfrm>
          <a:prstGeom prst="rect">
            <a:avLst/>
          </a:prstGeom>
          <a:solidFill>
            <a:schemeClr val="bg2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s-ES" sz="2800" b="1">
                <a:solidFill>
                  <a:srgbClr val="990000"/>
                </a:solidFill>
                <a:latin typeface="Arial" panose="020B0604020202020204" pitchFamily="34" charset="0"/>
              </a:rPr>
              <a:t>Presa Endhó, Hidalgo</a:t>
            </a:r>
          </a:p>
        </p:txBody>
      </p:sp>
    </p:spTree>
    <p:extLst>
      <p:ext uri="{BB962C8B-B14F-4D97-AF65-F5344CB8AC3E}">
        <p14:creationId xmlns:p14="http://schemas.microsoft.com/office/powerpoint/2010/main" val="19553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71438"/>
            <a:ext cx="89773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733256"/>
            <a:ext cx="8977313" cy="576163"/>
          </a:xfrm>
          <a:prstGeom prst="rect">
            <a:avLst/>
          </a:prstGeom>
          <a:solidFill>
            <a:schemeClr val="bg2">
              <a:alpha val="6313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" sz="2800" b="1" dirty="0" smtClean="0">
                <a:solidFill>
                  <a:srgbClr val="990000"/>
                </a:solidFill>
                <a:latin typeface="Arial" charset="0"/>
              </a:rPr>
              <a:t>Valle del Mezquital, </a:t>
            </a:r>
            <a:r>
              <a:rPr lang="es-ES" sz="2800" b="1" dirty="0">
                <a:solidFill>
                  <a:srgbClr val="990000"/>
                </a:solidFill>
                <a:latin typeface="Arial" charset="0"/>
              </a:rPr>
              <a:t>Hidalgo</a:t>
            </a:r>
          </a:p>
        </p:txBody>
      </p:sp>
    </p:spTree>
    <p:extLst>
      <p:ext uri="{BB962C8B-B14F-4D97-AF65-F5344CB8AC3E}">
        <p14:creationId xmlns:p14="http://schemas.microsoft.com/office/powerpoint/2010/main" val="39182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186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5733256"/>
            <a:ext cx="8977313" cy="576163"/>
          </a:xfrm>
          <a:prstGeom prst="rect">
            <a:avLst/>
          </a:prstGeom>
          <a:solidFill>
            <a:schemeClr val="bg2">
              <a:alpha val="6313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" sz="2800" b="1" dirty="0" smtClean="0">
                <a:solidFill>
                  <a:srgbClr val="990000"/>
                </a:solidFill>
                <a:latin typeface="Arial" charset="0"/>
              </a:rPr>
              <a:t>Valle del Mezquital, </a:t>
            </a:r>
            <a:r>
              <a:rPr lang="es-ES" sz="2800" b="1" dirty="0">
                <a:solidFill>
                  <a:srgbClr val="990000"/>
                </a:solidFill>
                <a:latin typeface="Arial" charset="0"/>
              </a:rPr>
              <a:t>Hidalgo</a:t>
            </a:r>
          </a:p>
        </p:txBody>
      </p:sp>
    </p:spTree>
    <p:extLst>
      <p:ext uri="{BB962C8B-B14F-4D97-AF65-F5344CB8AC3E}">
        <p14:creationId xmlns:p14="http://schemas.microsoft.com/office/powerpoint/2010/main" val="125886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71438"/>
            <a:ext cx="89773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6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73238"/>
            <a:ext cx="8640960" cy="4535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3600" b="1" dirty="0" smtClean="0">
                <a:solidFill>
                  <a:srgbClr val="0000CC"/>
                </a:solidFill>
                <a:latin typeface="Verdana" pitchFamily="34" charset="0"/>
              </a:rPr>
              <a:t>3.- Requiere mucha energía ($)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14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latin typeface="Verdana" pitchFamily="34" charset="0"/>
              </a:rPr>
              <a:t>Necesaria para bombear y llevar a nuestras casas la enorme cantidad de agua que requieren los sanitarios de agua.</a:t>
            </a:r>
          </a:p>
          <a:p>
            <a:pPr eaLnBrk="1" hangingPunct="1">
              <a:lnSpc>
                <a:spcPct val="90000"/>
              </a:lnSpc>
            </a:pPr>
            <a:endParaRPr lang="es-MX" sz="28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latin typeface="Verdana" pitchFamily="34" charset="0"/>
              </a:rPr>
              <a:t>En el caso de existir, se requiere mucha energía para llevar las “aguas negras” a una planta de tratamiento de aguas residuales y tratarla.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12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60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55576" y="260648"/>
            <a:ext cx="69949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3600" kern="0" dirty="0" smtClean="0">
                <a:solidFill>
                  <a:srgbClr val="990000"/>
                </a:solidFill>
                <a:latin typeface="Verdana" pitchFamily="34" charset="0"/>
              </a:rPr>
              <a:t>Problemas del drenaje</a:t>
            </a:r>
            <a:endParaRPr lang="es-ES" sz="3600" kern="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60649"/>
            <a:ext cx="4032448" cy="93610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800" dirty="0" smtClean="0">
                <a:solidFill>
                  <a:srgbClr val="800000"/>
                </a:solidFill>
                <a:latin typeface="Verdana" pitchFamily="34" charset="0"/>
              </a:rPr>
              <a:t>Bombeo de agua </a:t>
            </a:r>
            <a:r>
              <a:rPr lang="es-MX" sz="2800" dirty="0" err="1" smtClean="0">
                <a:solidFill>
                  <a:srgbClr val="800000"/>
                </a:solidFill>
                <a:latin typeface="Verdana" pitchFamily="34" charset="0"/>
              </a:rPr>
              <a:t>D.F</a:t>
            </a:r>
            <a:endParaRPr lang="es-MX" sz="2800" dirty="0" smtClean="0">
              <a:solidFill>
                <a:srgbClr val="800000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 smtClean="0">
                <a:latin typeface="Verdana" pitchFamily="34" charset="0"/>
              </a:rPr>
              <a:t>Sistema Cutzamala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60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16016" y="5805264"/>
            <a:ext cx="4248472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800" kern="0" dirty="0" smtClean="0">
                <a:solidFill>
                  <a:srgbClr val="800000"/>
                </a:solidFill>
                <a:latin typeface="Verdana" pitchFamily="34" charset="0"/>
              </a:rPr>
              <a:t>Planta de tratamiento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sz="2800" kern="0" dirty="0" smtClean="0">
                <a:solidFill>
                  <a:srgbClr val="800000"/>
                </a:solidFill>
                <a:latin typeface="Verdana" pitchFamily="34" charset="0"/>
              </a:rPr>
              <a:t>de agua</a:t>
            </a:r>
            <a:endParaRPr lang="es-MX" sz="2400" kern="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kern="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kern="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kern="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kern="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kern="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kern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6000" kern="0" dirty="0" smtClean="0"/>
          </a:p>
        </p:txBody>
      </p:sp>
      <p:pic>
        <p:nvPicPr>
          <p:cNvPr id="6" name="Picture 2" descr="F:\DCIM\101MSDCF\DSC034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20555" y="2010844"/>
            <a:ext cx="5376598" cy="4032448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492" y="3810815"/>
            <a:ext cx="4255996" cy="18504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492" y="1340768"/>
            <a:ext cx="425599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6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135938" cy="45354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b="1" dirty="0" smtClean="0">
                <a:solidFill>
                  <a:srgbClr val="0000CC"/>
                </a:solidFill>
                <a:latin typeface="Verdana" pitchFamily="34" charset="0"/>
              </a:rPr>
              <a:t>4.- Desperdicia nutrientes:</a:t>
            </a:r>
          </a:p>
          <a:p>
            <a:pPr eaLnBrk="1" hangingPunct="1">
              <a:buFontTx/>
              <a:buNone/>
            </a:pPr>
            <a:endParaRPr lang="es-MX" sz="12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/>
            <a:r>
              <a:rPr lang="es-MX" sz="2800" dirty="0" smtClean="0">
                <a:latin typeface="Verdana" pitchFamily="34" charset="0"/>
              </a:rPr>
              <a:t>La orina y el excremento bien tratados son nutrientes para el suelo.</a:t>
            </a:r>
          </a:p>
          <a:p>
            <a:pPr eaLnBrk="1" hangingPunct="1">
              <a:buFontTx/>
              <a:buNone/>
            </a:pPr>
            <a:endParaRPr lang="es-MX" sz="1000" dirty="0" smtClean="0">
              <a:latin typeface="Verdana" pitchFamily="34" charset="0"/>
            </a:endParaRPr>
          </a:p>
          <a:p>
            <a:pPr eaLnBrk="1" hangingPunct="1"/>
            <a:r>
              <a:rPr lang="es-MX" sz="2800" dirty="0" smtClean="0">
                <a:latin typeface="Verdana" pitchFamily="34" charset="0"/>
              </a:rPr>
              <a:t>Una persona produce en promedio 540 litros de orina y 50 Kilos de excremento en un año que podrían utilizarse para enriquecer y mantener la fertilidad del suelo en vez de contaminar el agua.</a:t>
            </a:r>
          </a:p>
          <a:p>
            <a:pPr eaLnBrk="1" hangingPunct="1"/>
            <a:endParaRPr lang="es-MX" sz="36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/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s-MX" sz="36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s-MX" sz="3600" dirty="0" smtClean="0"/>
          </a:p>
          <a:p>
            <a:pPr eaLnBrk="1" hangingPunct="1">
              <a:buFontTx/>
              <a:buNone/>
            </a:pPr>
            <a:endParaRPr lang="es-ES" sz="54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55576" y="260648"/>
            <a:ext cx="69949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3600" kern="0" dirty="0" smtClean="0">
                <a:solidFill>
                  <a:srgbClr val="990000"/>
                </a:solidFill>
                <a:latin typeface="Verdana" pitchFamily="34" charset="0"/>
              </a:rPr>
              <a:t>Problemas del drenaje</a:t>
            </a:r>
            <a:endParaRPr lang="es-ES" sz="3600" kern="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970276" y="1196974"/>
            <a:ext cx="7778437" cy="5472385"/>
            <a:chOff x="2880" y="760"/>
            <a:chExt cx="2767" cy="2489"/>
          </a:xfrm>
        </p:grpSpPr>
        <p:pic>
          <p:nvPicPr>
            <p:cNvPr id="116742" name="Picture 11" descr="trabajada 7b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880" y="760"/>
              <a:ext cx="2767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743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3923" y="1344"/>
              <a:ext cx="363" cy="226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comer</a:t>
              </a:r>
            </a:p>
          </p:txBody>
        </p:sp>
        <p:sp>
          <p:nvSpPr>
            <p:cNvPr id="116744" name="WordArt 13"/>
            <p:cNvSpPr>
              <a:spLocks noChangeArrowheads="1" noChangeShapeType="1" noTextEdit="1"/>
            </p:cNvSpPr>
            <p:nvPr/>
          </p:nvSpPr>
          <p:spPr bwMode="auto">
            <a:xfrm rot="-833080">
              <a:off x="3294" y="2073"/>
              <a:ext cx="408" cy="137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2708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cultivar</a:t>
              </a:r>
            </a:p>
          </p:txBody>
        </p:sp>
        <p:sp>
          <p:nvSpPr>
            <p:cNvPr id="116745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468" y="1888"/>
              <a:ext cx="544" cy="317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desalojar</a:t>
              </a:r>
            </a:p>
          </p:txBody>
        </p:sp>
        <p:sp>
          <p:nvSpPr>
            <p:cNvPr id="116746" name="WordArt 15"/>
            <p:cNvSpPr>
              <a:spLocks noChangeArrowheads="1" noChangeShapeType="1" noTextEdit="1"/>
            </p:cNvSpPr>
            <p:nvPr/>
          </p:nvSpPr>
          <p:spPr bwMode="auto">
            <a:xfrm rot="-345856">
              <a:off x="4649" y="2523"/>
              <a:ext cx="726" cy="635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desperdicio  y  contaminación</a:t>
              </a:r>
            </a:p>
          </p:txBody>
        </p:sp>
        <p:sp>
          <p:nvSpPr>
            <p:cNvPr id="116747" name="WordArt 16"/>
            <p:cNvSpPr>
              <a:spLocks noChangeArrowheads="1" noChangeShapeType="1" noTextEdit="1"/>
            </p:cNvSpPr>
            <p:nvPr/>
          </p:nvSpPr>
          <p:spPr bwMode="auto">
            <a:xfrm rot="-922936">
              <a:off x="2971" y="2659"/>
              <a:ext cx="725" cy="499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fertilizante químico</a:t>
              </a:r>
            </a:p>
          </p:txBody>
        </p:sp>
      </p:grpSp>
      <p:sp>
        <p:nvSpPr>
          <p:cNvPr id="116741" name="Rectangle 19"/>
          <p:cNvSpPr>
            <a:spLocks noChangeArrowheads="1"/>
          </p:cNvSpPr>
          <p:nvPr/>
        </p:nvSpPr>
        <p:spPr bwMode="auto">
          <a:xfrm>
            <a:off x="970276" y="116632"/>
            <a:ext cx="74248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rgbClr val="333399"/>
                </a:solidFill>
              </a:rPr>
              <a:t>El </a:t>
            </a:r>
            <a:r>
              <a:rPr lang="es-MX" sz="2800" dirty="0" smtClean="0">
                <a:solidFill>
                  <a:srgbClr val="333399"/>
                </a:solidFill>
              </a:rPr>
              <a:t>flujo </a:t>
            </a:r>
            <a:r>
              <a:rPr lang="es-MX" sz="2800" dirty="0">
                <a:solidFill>
                  <a:srgbClr val="333399"/>
                </a:solidFill>
              </a:rPr>
              <a:t>de los nutrientes </a:t>
            </a:r>
            <a:r>
              <a:rPr lang="es-MX" sz="2800" dirty="0" smtClean="0">
                <a:solidFill>
                  <a:srgbClr val="333399"/>
                </a:solidFill>
              </a:rPr>
              <a:t>humanos con sanitarios de agua y drenaje</a:t>
            </a:r>
            <a:endParaRPr lang="es-ES" sz="28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omx\Desktop\fotos victor hugo justus von l\Victor Hug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44463"/>
            <a:ext cx="3408362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 Box 4"/>
          <p:cNvSpPr txBox="1">
            <a:spLocks noChangeArrowheads="1"/>
          </p:cNvSpPr>
          <p:nvPr/>
        </p:nvSpPr>
        <p:spPr bwMode="auto">
          <a:xfrm>
            <a:off x="3362325" y="4941888"/>
            <a:ext cx="56737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s-MX" sz="2800">
                <a:solidFill>
                  <a:srgbClr val="990000"/>
                </a:solidFill>
              </a:rPr>
              <a:t>Víctor Hugo, Los Miserables</a:t>
            </a:r>
          </a:p>
          <a:p>
            <a:pPr eaLnBrk="1" hangingPunct="1"/>
            <a:r>
              <a:rPr lang="es-MX" sz="2400"/>
              <a:t>Libro segundo</a:t>
            </a:r>
          </a:p>
          <a:p>
            <a:pPr eaLnBrk="1" hangingPunct="1"/>
            <a:r>
              <a:rPr lang="es-MX" sz="2800">
                <a:solidFill>
                  <a:srgbClr val="0000CC"/>
                </a:solidFill>
              </a:rPr>
              <a:t>El intestino de Leviatán</a:t>
            </a:r>
          </a:p>
          <a:p>
            <a:pPr eaLnBrk="1" hangingPunct="1"/>
            <a:r>
              <a:rPr lang="es-MX" sz="2800">
                <a:solidFill>
                  <a:srgbClr val="0000CC"/>
                </a:solidFill>
              </a:rPr>
              <a:t>I</a:t>
            </a:r>
            <a:r>
              <a:rPr lang="es-MX" sz="2400"/>
              <a:t>. La tierra empobrecida por el mar</a:t>
            </a:r>
            <a:endParaRPr lang="es-ES" sz="2400"/>
          </a:p>
        </p:txBody>
      </p:sp>
      <p:pic>
        <p:nvPicPr>
          <p:cNvPr id="154628" name="Picture 4" descr="E:\DCIM\100D3100\DSC_01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2916238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4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45" y="188640"/>
            <a:ext cx="8892455" cy="1143000"/>
          </a:xfrm>
        </p:spPr>
        <p:txBody>
          <a:bodyPr/>
          <a:lstStyle/>
          <a:p>
            <a:pPr eaLnBrk="1" hangingPunct="1"/>
            <a:r>
              <a:rPr lang="es-MX" sz="3200" dirty="0" smtClean="0">
                <a:solidFill>
                  <a:srgbClr val="990000"/>
                </a:solidFill>
                <a:latin typeface="Verdana" pitchFamily="34" charset="0"/>
              </a:rPr>
              <a:t>Problemas con la letrina de campo</a:t>
            </a:r>
            <a:endParaRPr lang="es-ES" sz="320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844824"/>
            <a:ext cx="8135938" cy="4535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8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4000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828" y="1699792"/>
            <a:ext cx="8661888" cy="369195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949280"/>
            <a:ext cx="91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s-MX" sz="2800" kern="0" dirty="0">
                <a:solidFill>
                  <a:srgbClr val="0000CC"/>
                </a:solidFill>
                <a:latin typeface="Verdana" pitchFamily="34" charset="0"/>
              </a:rPr>
              <a:t>Mal olor y </a:t>
            </a:r>
            <a:r>
              <a:rPr lang="es-MX" sz="2800" kern="0" dirty="0" smtClean="0">
                <a:solidFill>
                  <a:srgbClr val="0000CC"/>
                </a:solidFill>
                <a:latin typeface="Verdana" pitchFamily="34" charset="0"/>
              </a:rPr>
              <a:t>moscas</a:t>
            </a:r>
            <a:endParaRPr lang="es-MX" sz="3600" b="1" kern="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b="1" kern="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800" kern="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kern="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kern="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kern="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kern="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kern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kern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4000" kern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260350"/>
            <a:ext cx="76327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2 CuadroTexto"/>
          <p:cNvSpPr txBox="1">
            <a:spLocks noChangeArrowheads="1"/>
          </p:cNvSpPr>
          <p:nvPr/>
        </p:nvSpPr>
        <p:spPr bwMode="auto">
          <a:xfrm>
            <a:off x="1714500" y="5786438"/>
            <a:ext cx="5781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2000"/>
              <a:t>158 millones de toneladas cada año </a:t>
            </a:r>
          </a:p>
          <a:p>
            <a:pPr algn="ctr"/>
            <a:r>
              <a:rPr lang="es-MX" sz="2000"/>
              <a:t>se extraen anualmente para el uso mundial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3959225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724400"/>
            <a:ext cx="87852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294481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6700" y="188913"/>
            <a:ext cx="84820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2 CuadroTexto"/>
          <p:cNvSpPr txBox="1">
            <a:spLocks noChangeArrowheads="1"/>
          </p:cNvSpPr>
          <p:nvPr/>
        </p:nvSpPr>
        <p:spPr bwMode="auto">
          <a:xfrm>
            <a:off x="250825" y="5732463"/>
            <a:ext cx="8618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400"/>
              <a:t>Fuente:  Cordell, 2009 “ The story of phosphorus: Global food security and food for thought”,</a:t>
            </a:r>
          </a:p>
          <a:p>
            <a:r>
              <a:rPr lang="es-MX" sz="1400"/>
              <a:t>              Global environmental Change.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01725"/>
            <a:ext cx="896461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8 Grupo"/>
          <p:cNvGrpSpPr>
            <a:grpSpLocks/>
          </p:cNvGrpSpPr>
          <p:nvPr/>
        </p:nvGrpSpPr>
        <p:grpSpPr bwMode="auto">
          <a:xfrm>
            <a:off x="285750" y="71438"/>
            <a:ext cx="8643938" cy="6286500"/>
            <a:chOff x="285720" y="71414"/>
            <a:chExt cx="8643998" cy="6286544"/>
          </a:xfrm>
        </p:grpSpPr>
        <p:sp>
          <p:nvSpPr>
            <p:cNvPr id="3" name="2 Elipse"/>
            <p:cNvSpPr/>
            <p:nvPr/>
          </p:nvSpPr>
          <p:spPr>
            <a:xfrm>
              <a:off x="3714744" y="1000107"/>
              <a:ext cx="1214446" cy="53578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41318" name="5 CuadroTexto"/>
            <p:cNvSpPr txBox="1">
              <a:spLocks noChangeArrowheads="1"/>
            </p:cNvSpPr>
            <p:nvPr/>
          </p:nvSpPr>
          <p:spPr bwMode="auto">
            <a:xfrm>
              <a:off x="285720" y="71414"/>
              <a:ext cx="86439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s-MX" b="1"/>
                <a:t>En 2009, 67% del fósforo extraído provino de estos tres países</a:t>
              </a:r>
            </a:p>
            <a:p>
              <a:pPr algn="ctr" eaLnBrk="1" hangingPunct="1"/>
              <a:r>
                <a:rPr lang="es-MX"/>
                <a:t>Estados Unidos suspendió sus exportaciones y China las restringió</a:t>
              </a:r>
            </a:p>
          </p:txBody>
        </p:sp>
      </p:grpSp>
      <p:cxnSp>
        <p:nvCxnSpPr>
          <p:cNvPr id="8" name="7 Conector recto de flecha"/>
          <p:cNvCxnSpPr>
            <a:stCxn id="3" idx="0"/>
          </p:cNvCxnSpPr>
          <p:nvPr/>
        </p:nvCxnSpPr>
        <p:spPr>
          <a:xfrm rot="5400000" flipH="1" flipV="1">
            <a:off x="4196557" y="838993"/>
            <a:ext cx="285750" cy="36513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5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3842" y="1071618"/>
            <a:ext cx="4680520" cy="1224136"/>
          </a:xfrm>
          <a:prstGeom prst="rect">
            <a:avLst/>
          </a:prstGeom>
          <a:solidFill>
            <a:srgbClr val="993300">
              <a:alpha val="46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kern="0" dirty="0" smtClean="0">
                <a:solidFill>
                  <a:srgbClr val="990000"/>
                </a:solidFill>
                <a:latin typeface="Verdana" pitchFamily="34" charset="0"/>
              </a:rPr>
              <a:t>Contenido de nutrientes de la</a:t>
            </a:r>
          </a:p>
          <a:p>
            <a:pPr eaLnBrk="1" hangingPunct="1"/>
            <a:r>
              <a:rPr lang="es-MX" sz="2000" kern="0" dirty="0" smtClean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C</a:t>
            </a:r>
            <a:r>
              <a:rPr lang="es-ES" sz="2000" kern="0" dirty="0" err="1" smtClean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omposta</a:t>
            </a:r>
            <a:r>
              <a:rPr lang="es-ES" sz="2000" kern="0" dirty="0" smtClean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 humana de Las Cañadas</a:t>
            </a:r>
          </a:p>
          <a:p>
            <a:pPr eaLnBrk="1" hangingPunct="1"/>
            <a:r>
              <a:rPr lang="es-ES" sz="1200" kern="0" dirty="0" smtClean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20% humedad</a:t>
            </a:r>
            <a:endParaRPr lang="es-MX" sz="1200" kern="0" dirty="0" smtClean="0">
              <a:solidFill>
                <a:schemeClr val="accent6">
                  <a:lumMod val="50000"/>
                </a:schemeClr>
              </a:solidFill>
              <a:latin typeface="Verdana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04674"/>
              </p:ext>
            </p:extLst>
          </p:nvPr>
        </p:nvGraphicFramePr>
        <p:xfrm>
          <a:off x="467544" y="2420888"/>
          <a:ext cx="396044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0220"/>
                <a:gridCol w="198022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Nitrógeno</a:t>
                      </a:r>
                      <a:endParaRPr lang="es-MX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7.6  gr / Kilo</a:t>
                      </a:r>
                      <a:endParaRPr lang="es-MX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Fósforo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8.9 </a:t>
                      </a:r>
                      <a:r>
                        <a:rPr lang="es-MX" sz="2400" baseline="0" dirty="0" smtClean="0"/>
                        <a:t> gr / Kilo</a:t>
                      </a:r>
                      <a:endParaRPr lang="es-MX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Potasio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11.7 gr</a:t>
                      </a:r>
                      <a:r>
                        <a:rPr lang="es-MX" sz="2400" baseline="0" dirty="0" smtClean="0"/>
                        <a:t> / Kilo</a:t>
                      </a:r>
                      <a:endParaRPr lang="es-MX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621592"/>
              </p:ext>
            </p:extLst>
          </p:nvPr>
        </p:nvGraphicFramePr>
        <p:xfrm>
          <a:off x="4968044" y="2420888"/>
          <a:ext cx="396044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0220"/>
                <a:gridCol w="198022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Nitrógeno</a:t>
                      </a:r>
                      <a:endParaRPr lang="es-MX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10  gr / litro</a:t>
                      </a:r>
                      <a:endParaRPr lang="es-MX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Fósforo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1.0 </a:t>
                      </a:r>
                      <a:r>
                        <a:rPr lang="es-MX" sz="2400" baseline="0" dirty="0" smtClean="0"/>
                        <a:t> gr / litro</a:t>
                      </a:r>
                      <a:endParaRPr lang="es-MX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Potasio</a:t>
                      </a:r>
                      <a:endParaRPr lang="es-MX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2.2 gr</a:t>
                      </a:r>
                      <a:r>
                        <a:rPr lang="es-MX" sz="2400" baseline="0" dirty="0" smtClean="0"/>
                        <a:t> / litro</a:t>
                      </a:r>
                      <a:endParaRPr lang="es-MX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06280" y="1133872"/>
            <a:ext cx="4283968" cy="1143000"/>
          </a:xfrm>
          <a:prstGeom prst="rect">
            <a:avLst/>
          </a:prstGeom>
          <a:solidFill>
            <a:srgbClr val="FFFF00">
              <a:alpha val="32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kern="0" dirty="0" smtClean="0">
                <a:solidFill>
                  <a:srgbClr val="990000"/>
                </a:solidFill>
                <a:latin typeface="Verdana" pitchFamily="34" charset="0"/>
              </a:rPr>
              <a:t>Contenido de nutrientes de la</a:t>
            </a:r>
          </a:p>
          <a:p>
            <a:pPr eaLnBrk="1" hangingPunct="1"/>
            <a:r>
              <a:rPr lang="es-MX" sz="2000" kern="0" dirty="0" smtClean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Orina</a:t>
            </a:r>
            <a:r>
              <a:rPr lang="es-ES" sz="2000" kern="0" smtClean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 humana</a:t>
            </a:r>
            <a:endParaRPr lang="es-ES" sz="800" kern="0" dirty="0" smtClean="0">
              <a:solidFill>
                <a:schemeClr val="accent6">
                  <a:lumMod val="50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63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bajada 4 copi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4438" y="3634581"/>
            <a:ext cx="6659562" cy="2252663"/>
          </a:xfrm>
          <a:prstGeom prst="rect">
            <a:avLst/>
          </a:prstGeom>
          <a:noFill/>
          <a:ln w="349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2292" name="Picture 8" descr="Basukak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225" y="2636838"/>
            <a:ext cx="25336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2700338" y="6308725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600"/>
              <a:t>Popostal </a:t>
            </a:r>
            <a:r>
              <a:rPr lang="es-MX" sz="1400"/>
              <a:t>de César Añorve</a:t>
            </a:r>
            <a:endParaRPr lang="es-ES" sz="14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55576" y="336550"/>
            <a:ext cx="69949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3600" kern="0" dirty="0" smtClean="0">
                <a:solidFill>
                  <a:srgbClr val="990000"/>
                </a:solidFill>
                <a:latin typeface="Verdana" pitchFamily="34" charset="0"/>
              </a:rPr>
              <a:t>Problemas EXTRAS del drenaje</a:t>
            </a:r>
            <a:endParaRPr lang="es-ES" sz="3600" kern="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Trabajada 8 cop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85242"/>
            <a:ext cx="4464620" cy="4380608"/>
          </a:xfrm>
          <a:prstGeom prst="rect">
            <a:avLst/>
          </a:prstGeom>
          <a:noFill/>
          <a:ln w="34925">
            <a:solidFill>
              <a:srgbClr val="FF6600"/>
            </a:solidFill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940152" y="1479550"/>
            <a:ext cx="2703513" cy="5233988"/>
            <a:chOff x="4014" y="572"/>
            <a:chExt cx="1703" cy="3297"/>
          </a:xfrm>
        </p:grpSpPr>
        <p:grpSp>
          <p:nvGrpSpPr>
            <p:cNvPr id="29700" name="Group 7"/>
            <p:cNvGrpSpPr>
              <a:grpSpLocks/>
            </p:cNvGrpSpPr>
            <p:nvPr/>
          </p:nvGrpSpPr>
          <p:grpSpPr bwMode="auto">
            <a:xfrm>
              <a:off x="4014" y="572"/>
              <a:ext cx="1660" cy="2931"/>
              <a:chOff x="4014" y="572"/>
              <a:chExt cx="1660" cy="2931"/>
            </a:xfrm>
          </p:grpSpPr>
          <p:pic>
            <p:nvPicPr>
              <p:cNvPr id="29702" name="Picture 5" descr="Desafiando la gravedad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4014" y="572"/>
                <a:ext cx="1572" cy="2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3" name="Text Box 6"/>
              <p:cNvSpPr txBox="1">
                <a:spLocks noChangeArrowheads="1"/>
              </p:cNvSpPr>
              <p:nvPr/>
            </p:nvSpPr>
            <p:spPr bwMode="auto">
              <a:xfrm>
                <a:off x="4014" y="3022"/>
                <a:ext cx="1660" cy="481"/>
              </a:xfrm>
              <a:prstGeom prst="rect">
                <a:avLst/>
              </a:prstGeom>
              <a:solidFill>
                <a:srgbClr val="FFFF00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MX" b="1">
                    <a:solidFill>
                      <a:srgbClr val="990000"/>
                    </a:solidFill>
                  </a:rPr>
                  <a:t>Desafiando la</a:t>
                </a:r>
              </a:p>
              <a:p>
                <a:pPr algn="ctr"/>
                <a:r>
                  <a:rPr lang="es-MX" sz="800" b="1">
                    <a:solidFill>
                      <a:srgbClr val="990000"/>
                    </a:solidFill>
                  </a:rPr>
                  <a:t> </a:t>
                </a:r>
              </a:p>
              <a:p>
                <a:pPr algn="ctr"/>
                <a:r>
                  <a:rPr lang="es-MX" b="1">
                    <a:solidFill>
                      <a:srgbClr val="990000"/>
                    </a:solidFill>
                  </a:rPr>
                  <a:t>Ley de la Gravedad</a:t>
                </a:r>
                <a:endParaRPr lang="es-ES" b="1">
                  <a:solidFill>
                    <a:srgbClr val="990000"/>
                  </a:solidFill>
                </a:endParaRPr>
              </a:p>
            </p:txBody>
          </p:sp>
        </p:grpSp>
        <p:sp>
          <p:nvSpPr>
            <p:cNvPr id="29701" name="Text Box 8"/>
            <p:cNvSpPr txBox="1">
              <a:spLocks noChangeArrowheads="1"/>
            </p:cNvSpPr>
            <p:nvPr/>
          </p:nvSpPr>
          <p:spPr bwMode="auto">
            <a:xfrm>
              <a:off x="4059" y="3657"/>
              <a:ext cx="16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600"/>
                <a:t>Popostal de </a:t>
              </a:r>
              <a:r>
                <a:rPr lang="es-MX" sz="1400"/>
                <a:t>César Añorve</a:t>
              </a:r>
              <a:endParaRPr lang="es-ES" sz="1400"/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576" y="336550"/>
            <a:ext cx="69949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3600" kern="0" dirty="0" smtClean="0">
                <a:solidFill>
                  <a:srgbClr val="990000"/>
                </a:solidFill>
                <a:latin typeface="Verdana" pitchFamily="34" charset="0"/>
              </a:rPr>
              <a:t>Problemas EXTRAS del drenaje</a:t>
            </a:r>
            <a:endParaRPr lang="es-ES" sz="3600" kern="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72390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0" y="4600575"/>
            <a:ext cx="3810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3 Rectángulo"/>
          <p:cNvSpPr>
            <a:spLocks noChangeArrowheads="1"/>
          </p:cNvSpPr>
          <p:nvPr/>
        </p:nvSpPr>
        <p:spPr bwMode="auto">
          <a:xfrm>
            <a:off x="0" y="4652963"/>
            <a:ext cx="52927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/>
              <a:t>Ixtapaluca, México. </a:t>
            </a:r>
          </a:p>
          <a:p>
            <a:r>
              <a:rPr lang="es-MX"/>
              <a:t>Tras el desbordamiento del cauce de aguas negras del Canal de la Compañía, la inundación llegó en algunas zonas de los municipios de Valle de Chalco e Ixtapaluca hasta los dos metros de altura. </a:t>
            </a:r>
          </a:p>
          <a:p>
            <a:r>
              <a:rPr lang="es-MX"/>
              <a:t>Notimex</a:t>
            </a:r>
          </a:p>
          <a:p>
            <a:r>
              <a:rPr lang="es-MX"/>
              <a:t>5 de Febrero 2010</a:t>
            </a:r>
          </a:p>
        </p:txBody>
      </p:sp>
      <p:pic>
        <p:nvPicPr>
          <p:cNvPr id="30725" name="Picture 5" descr="C:\Users\omx\Documents\4 PRESENTACIONES\4 Imágenes presentaciones\Cacafobia\aguas negra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55838" y="0"/>
            <a:ext cx="6888162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73238"/>
            <a:ext cx="8640960" cy="4535487"/>
          </a:xfrm>
        </p:spPr>
        <p:txBody>
          <a:bodyPr/>
          <a:lstStyle/>
          <a:p>
            <a:pPr marL="742950" indent="-7429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s-MX" dirty="0" smtClean="0">
                <a:solidFill>
                  <a:srgbClr val="0000CC"/>
                </a:solidFill>
                <a:latin typeface="Verdana" pitchFamily="34" charset="0"/>
              </a:rPr>
              <a:t>Fosa séptica</a:t>
            </a:r>
          </a:p>
          <a:p>
            <a:pPr marL="742950" indent="-7429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s-MX" dirty="0" smtClean="0">
                <a:solidFill>
                  <a:srgbClr val="0000CC"/>
                </a:solidFill>
                <a:latin typeface="Verdana" pitchFamily="34" charset="0"/>
              </a:rPr>
              <a:t>Plantas de tratamiento de aguas</a:t>
            </a:r>
            <a:endParaRPr lang="es-MX" sz="36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60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55576" y="260648"/>
            <a:ext cx="69949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3600" kern="0" dirty="0" smtClean="0">
                <a:solidFill>
                  <a:srgbClr val="990000"/>
                </a:solidFill>
                <a:latin typeface="Verdana" pitchFamily="34" charset="0"/>
              </a:rPr>
              <a:t>Las falsas soluciones</a:t>
            </a:r>
            <a:endParaRPr lang="es-ES" sz="3600" kern="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00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108728" y="111732"/>
            <a:ext cx="67183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MX" sz="2800" dirty="0">
                <a:solidFill>
                  <a:srgbClr val="0000CC"/>
                </a:solidFill>
                <a:latin typeface="Arial" charset="0"/>
              </a:rPr>
              <a:t>T</a:t>
            </a:r>
            <a:r>
              <a:rPr lang="es-MX" sz="2800" dirty="0" smtClean="0">
                <a:solidFill>
                  <a:srgbClr val="0000CC"/>
                </a:solidFill>
                <a:latin typeface="Arial" charset="0"/>
              </a:rPr>
              <a:t>enemos </a:t>
            </a:r>
            <a:r>
              <a:rPr lang="es-MX" sz="2800" dirty="0">
                <a:solidFill>
                  <a:srgbClr val="0000CC"/>
                </a:solidFill>
                <a:latin typeface="Arial" charset="0"/>
              </a:rPr>
              <a:t>la tendencia de complicar  el problema en lugar de resolverlo</a:t>
            </a:r>
            <a:endParaRPr lang="es-ES" sz="28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6627" name="AutoShape 5"/>
          <p:cNvSpPr>
            <a:spLocks noChangeArrowheads="1"/>
          </p:cNvSpPr>
          <p:nvPr/>
        </p:nvSpPr>
        <p:spPr bwMode="auto">
          <a:xfrm>
            <a:off x="468313" y="2492375"/>
            <a:ext cx="1655762" cy="865188"/>
          </a:xfrm>
          <a:prstGeom prst="rightArrow">
            <a:avLst>
              <a:gd name="adj1" fmla="val 50000"/>
              <a:gd name="adj2" fmla="val 4784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000" b="1">
                <a:solidFill>
                  <a:srgbClr val="0000CC"/>
                </a:solidFill>
              </a:rPr>
              <a:t>Orina</a:t>
            </a:r>
            <a:endParaRPr lang="es-ES" sz="2000" b="1">
              <a:solidFill>
                <a:srgbClr val="0000CC"/>
              </a:solidFill>
            </a:endParaRPr>
          </a:p>
        </p:txBody>
      </p:sp>
      <p:sp>
        <p:nvSpPr>
          <p:cNvPr id="26628" name="AutoShape 7"/>
          <p:cNvSpPr>
            <a:spLocks noChangeArrowheads="1"/>
          </p:cNvSpPr>
          <p:nvPr/>
        </p:nvSpPr>
        <p:spPr bwMode="auto">
          <a:xfrm>
            <a:off x="468313" y="3500438"/>
            <a:ext cx="1655762" cy="865187"/>
          </a:xfrm>
          <a:prstGeom prst="rightArrow">
            <a:avLst>
              <a:gd name="adj1" fmla="val 50000"/>
              <a:gd name="adj2" fmla="val 4784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000" b="1">
                <a:solidFill>
                  <a:srgbClr val="0000CC"/>
                </a:solidFill>
              </a:rPr>
              <a:t>Caca</a:t>
            </a:r>
            <a:endParaRPr lang="es-ES" sz="2000" b="1">
              <a:solidFill>
                <a:srgbClr val="0000CC"/>
              </a:solidFill>
            </a:endParaRPr>
          </a:p>
        </p:txBody>
      </p:sp>
      <p:sp>
        <p:nvSpPr>
          <p:cNvPr id="26629" name="AutoShape 8"/>
          <p:cNvSpPr>
            <a:spLocks noChangeArrowheads="1"/>
          </p:cNvSpPr>
          <p:nvPr/>
        </p:nvSpPr>
        <p:spPr bwMode="auto">
          <a:xfrm>
            <a:off x="468313" y="4508500"/>
            <a:ext cx="1655762" cy="865188"/>
          </a:xfrm>
          <a:prstGeom prst="rightArrow">
            <a:avLst>
              <a:gd name="adj1" fmla="val 50000"/>
              <a:gd name="adj2" fmla="val 4784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1600" b="1">
                <a:solidFill>
                  <a:srgbClr val="0000CC"/>
                </a:solidFill>
              </a:rPr>
              <a:t>Aguas grises</a:t>
            </a:r>
            <a:endParaRPr lang="es-ES" sz="1600" b="1">
              <a:solidFill>
                <a:srgbClr val="0000CC"/>
              </a:solidFill>
            </a:endParaRPr>
          </a:p>
        </p:txBody>
      </p:sp>
      <p:sp>
        <p:nvSpPr>
          <p:cNvPr id="26630" name="AutoShape 9"/>
          <p:cNvSpPr>
            <a:spLocks noChangeArrowheads="1"/>
          </p:cNvSpPr>
          <p:nvPr/>
        </p:nvSpPr>
        <p:spPr bwMode="auto">
          <a:xfrm>
            <a:off x="5508104" y="2780928"/>
            <a:ext cx="2447925" cy="1512887"/>
          </a:xfrm>
          <a:prstGeom prst="rightArrow">
            <a:avLst>
              <a:gd name="adj1" fmla="val 50000"/>
              <a:gd name="adj2" fmla="val 4045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000" b="1">
                <a:solidFill>
                  <a:srgbClr val="0000CC"/>
                </a:solidFill>
              </a:rPr>
              <a:t>Aguas grises?</a:t>
            </a:r>
            <a:endParaRPr lang="es-ES" sz="2000" b="1">
              <a:solidFill>
                <a:srgbClr val="0000CC"/>
              </a:solidFill>
            </a:endParaRPr>
          </a:p>
        </p:txBody>
      </p:sp>
      <p:pic>
        <p:nvPicPr>
          <p:cNvPr id="26631" name="Picture 11" descr="cagó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44463"/>
            <a:ext cx="1373188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AutoShape 10"/>
          <p:cNvSpPr>
            <a:spLocks noChangeArrowheads="1"/>
          </p:cNvSpPr>
          <p:nvPr/>
        </p:nvSpPr>
        <p:spPr bwMode="auto">
          <a:xfrm rot="5400000">
            <a:off x="2520951" y="5597525"/>
            <a:ext cx="1655762" cy="865187"/>
          </a:xfrm>
          <a:prstGeom prst="rightArrow">
            <a:avLst>
              <a:gd name="adj1" fmla="val 50000"/>
              <a:gd name="adj2" fmla="val 4784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000" b="1">
                <a:solidFill>
                  <a:srgbClr val="0000CC"/>
                </a:solidFill>
              </a:rPr>
              <a:t>Orina</a:t>
            </a:r>
            <a:endParaRPr lang="es-ES" sz="2000" b="1">
              <a:solidFill>
                <a:srgbClr val="0000CC"/>
              </a:solidFill>
            </a:endParaRPr>
          </a:p>
        </p:txBody>
      </p:sp>
      <p:sp>
        <p:nvSpPr>
          <p:cNvPr id="26633" name="AutoShape 11"/>
          <p:cNvSpPr>
            <a:spLocks noChangeArrowheads="1"/>
          </p:cNvSpPr>
          <p:nvPr/>
        </p:nvSpPr>
        <p:spPr bwMode="auto">
          <a:xfrm rot="5400000">
            <a:off x="3744913" y="5597525"/>
            <a:ext cx="1655762" cy="865188"/>
          </a:xfrm>
          <a:prstGeom prst="rightArrow">
            <a:avLst>
              <a:gd name="adj1" fmla="val 50000"/>
              <a:gd name="adj2" fmla="val 4784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000" b="1">
                <a:solidFill>
                  <a:srgbClr val="0000CC"/>
                </a:solidFill>
              </a:rPr>
              <a:t>Caca</a:t>
            </a:r>
            <a:endParaRPr lang="es-ES" sz="2000" b="1">
              <a:solidFill>
                <a:srgbClr val="0000CC"/>
              </a:solidFill>
            </a:endParaRPr>
          </a:p>
        </p:txBody>
      </p:sp>
      <p:sp>
        <p:nvSpPr>
          <p:cNvPr id="26634" name="Rectangle 8"/>
          <p:cNvSpPr>
            <a:spLocks noChangeArrowheads="1"/>
          </p:cNvSpPr>
          <p:nvPr/>
        </p:nvSpPr>
        <p:spPr bwMode="auto">
          <a:xfrm>
            <a:off x="5570842" y="5013325"/>
            <a:ext cx="32654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800" b="1" dirty="0" smtClean="0">
                <a:solidFill>
                  <a:srgbClr val="990000"/>
                </a:solidFill>
                <a:latin typeface="Arial" charset="0"/>
              </a:rPr>
              <a:t>Plantas de tratamiento de aguas residuales</a:t>
            </a:r>
            <a:endParaRPr lang="es-ES" sz="2800" b="1" dirty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26635" name="Picture 9" descr="DSC0962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213" y="1989138"/>
            <a:ext cx="22701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45" y="188640"/>
            <a:ext cx="8892455" cy="1143000"/>
          </a:xfrm>
        </p:spPr>
        <p:txBody>
          <a:bodyPr/>
          <a:lstStyle/>
          <a:p>
            <a:pPr eaLnBrk="1" hangingPunct="1"/>
            <a:r>
              <a:rPr lang="es-MX" sz="3200" dirty="0" smtClean="0">
                <a:solidFill>
                  <a:srgbClr val="990000"/>
                </a:solidFill>
                <a:latin typeface="Verdana" pitchFamily="34" charset="0"/>
              </a:rPr>
              <a:t>Problemas con la letrina de campo</a:t>
            </a:r>
            <a:endParaRPr lang="es-ES" sz="320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844824"/>
            <a:ext cx="8135938" cy="4535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8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40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72" y="1484784"/>
            <a:ext cx="8629177" cy="396093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22452" y="5623842"/>
            <a:ext cx="9144000" cy="97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s-MX" sz="2800" kern="0" dirty="0" smtClean="0">
                <a:solidFill>
                  <a:srgbClr val="0000CC"/>
                </a:solidFill>
                <a:latin typeface="Verdana" pitchFamily="34" charset="0"/>
              </a:rPr>
              <a:t>Transmisión de enfermedades por que los patógenos pueden llegar a un pozo o manantial</a:t>
            </a:r>
            <a:endParaRPr lang="es-MX" sz="4000" kern="0" dirty="0" smtClean="0">
              <a:solidFill>
                <a:srgbClr val="0000CC"/>
              </a:solidFill>
            </a:endParaRPr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es-MX" sz="4000" kern="0" dirty="0" smtClean="0">
              <a:solidFill>
                <a:srgbClr val="0000CC"/>
              </a:solidFill>
            </a:endParaRPr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es-MX" sz="4000" kern="0" dirty="0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es-MX" sz="2400" kern="0" dirty="0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es-ES" sz="4000" kern="0" dirty="0" smtClean="0"/>
          </a:p>
        </p:txBody>
      </p:sp>
    </p:spTree>
    <p:extLst>
      <p:ext uri="{BB962C8B-B14F-4D97-AF65-F5344CB8AC3E}">
        <p14:creationId xmlns:p14="http://schemas.microsoft.com/office/powerpoint/2010/main" val="484049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planta_pot_sanmarti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3068960"/>
            <a:ext cx="420759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potab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984" y="2643188"/>
            <a:ext cx="4600144" cy="345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1" descr="cagó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7950" y="144463"/>
            <a:ext cx="1373188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267744" y="476672"/>
            <a:ext cx="61190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800" b="1" dirty="0" smtClean="0">
                <a:solidFill>
                  <a:srgbClr val="990000"/>
                </a:solidFill>
                <a:latin typeface="Arial" charset="0"/>
              </a:rPr>
              <a:t>Plantas de tratamiento </a:t>
            </a:r>
          </a:p>
          <a:p>
            <a:pPr algn="ctr"/>
            <a:r>
              <a:rPr lang="es-ES" sz="2800" b="1" dirty="0" smtClean="0">
                <a:solidFill>
                  <a:srgbClr val="990000"/>
                </a:solidFill>
                <a:latin typeface="Arial" charset="0"/>
              </a:rPr>
              <a:t>de aguas residuales</a:t>
            </a:r>
            <a:endParaRPr lang="es-ES" sz="2800" b="1" dirty="0">
              <a:solidFill>
                <a:srgbClr val="99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11" descr="cagó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44463"/>
            <a:ext cx="1373188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2143125" y="188640"/>
            <a:ext cx="6143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800" b="1" dirty="0">
                <a:solidFill>
                  <a:srgbClr val="990000"/>
                </a:solidFill>
                <a:latin typeface="Arial" charset="0"/>
              </a:rPr>
              <a:t>PLANTAS DE TRATAMIENTO DE AGUAS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56703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800" b="1" dirty="0" smtClean="0">
                <a:solidFill>
                  <a:srgbClr val="002060"/>
                </a:solidFill>
                <a:latin typeface="Arial" charset="0"/>
              </a:rPr>
              <a:t>Son muy caras, tanto su construcción como su operación</a:t>
            </a:r>
            <a:endParaRPr lang="es-ES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80226" name="Picture 2" descr="C:\Users\omx\Pictures\1 FOTOGRAFIAS\ECOTECNOLOGIAS\Plantas de tratamiento de aguas residuales\planta tratamiento Totutla (1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720" y="1268760"/>
            <a:ext cx="6588732" cy="4392488"/>
          </a:xfrm>
          <a:prstGeom prst="rect">
            <a:avLst/>
          </a:prstGeom>
          <a:noFill/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212976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800" b="1" dirty="0" err="1" smtClean="0">
                <a:latin typeface="Arial" charset="0"/>
              </a:rPr>
              <a:t>Totutla</a:t>
            </a:r>
            <a:endParaRPr lang="es-ES" sz="2800" b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11" descr="cagó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44463"/>
            <a:ext cx="1373188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1619673" y="44624"/>
            <a:ext cx="75243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800" b="1" dirty="0">
                <a:solidFill>
                  <a:srgbClr val="990000"/>
                </a:solidFill>
                <a:latin typeface="Arial" charset="0"/>
              </a:rPr>
              <a:t>PLANTAS DE TRATAMIENTO DE AGUAS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56703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dirty="0" smtClean="0">
                <a:solidFill>
                  <a:srgbClr val="002060"/>
                </a:solidFill>
                <a:latin typeface="Arial" charset="0"/>
              </a:rPr>
              <a:t>Son muy caras, tanto su construcción como su operación</a:t>
            </a:r>
            <a:endParaRPr lang="es-ES" sz="24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81250" name="Picture 2" descr="C:\Users\omx\Pictures\1 FOTOGRAFIAS\ECOTECNOLOGIAS\Plantas de tratamiento de aguas residuales\planta tratamiento  (9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4485118"/>
            <a:ext cx="1656183" cy="1104122"/>
          </a:xfrm>
          <a:prstGeom prst="rect">
            <a:avLst/>
          </a:prstGeom>
          <a:noFill/>
        </p:spPr>
      </p:pic>
      <p:pic>
        <p:nvPicPr>
          <p:cNvPr id="181251" name="Picture 3" descr="C:\Users\omx\Pictures\1 FOTOGRAFIAS\ECOTECNOLOGIAS\Plantas de tratamiento de aguas residuales\planta tratamiento  (7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67745" y="1196752"/>
            <a:ext cx="6696744" cy="4464496"/>
          </a:xfrm>
          <a:prstGeom prst="rect">
            <a:avLst/>
          </a:prstGeom>
          <a:noFill/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2008" y="2924944"/>
            <a:ext cx="212372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800" b="1" dirty="0" err="1" smtClean="0">
                <a:latin typeface="Arial" charset="0"/>
              </a:rPr>
              <a:t>Tlamatoca</a:t>
            </a:r>
            <a:endParaRPr lang="es-ES" sz="2800" b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rabajada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7600" y="230188"/>
            <a:ext cx="6983413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4357688" y="476250"/>
            <a:ext cx="720725" cy="215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s-MX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Cultivos</a:t>
            </a:r>
          </a:p>
        </p:txBody>
      </p:sp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7019925" y="3789363"/>
            <a:ext cx="792163" cy="431800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0"/>
                <a:gd name="adj2" fmla="val 50000"/>
              </a:avLst>
            </a:prstTxWarp>
          </a:bodyPr>
          <a:lstStyle/>
          <a:p>
            <a:pPr algn="ctr"/>
            <a:r>
              <a:rPr lang="es-MX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Comida</a:t>
            </a:r>
          </a:p>
        </p:txBody>
      </p:sp>
      <p:sp>
        <p:nvSpPr>
          <p:cNvPr id="31749" name="WordArt 5"/>
          <p:cNvSpPr>
            <a:spLocks noChangeArrowheads="1" noChangeShapeType="1" noTextEdit="1"/>
          </p:cNvSpPr>
          <p:nvPr/>
        </p:nvSpPr>
        <p:spPr bwMode="auto">
          <a:xfrm rot="411424">
            <a:off x="1403350" y="3644900"/>
            <a:ext cx="936625" cy="504825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0"/>
                <a:gd name="adj2" fmla="val 50000"/>
              </a:avLst>
            </a:prstTxWarp>
          </a:bodyPr>
          <a:lstStyle/>
          <a:p>
            <a:pPr algn="ctr"/>
            <a:r>
              <a:rPr lang="es-MX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Composta</a:t>
            </a:r>
          </a:p>
        </p:txBody>
      </p: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1128713" y="160338"/>
            <a:ext cx="6899275" cy="3081337"/>
            <a:chOff x="752" y="101"/>
            <a:chExt cx="4346" cy="1941"/>
          </a:xfrm>
        </p:grpSpPr>
        <p:sp>
          <p:nvSpPr>
            <p:cNvPr id="31751" name="WordArt 7"/>
            <p:cNvSpPr>
              <a:spLocks noChangeArrowheads="1" noChangeShapeType="1" noTextEdit="1"/>
            </p:cNvSpPr>
            <p:nvPr/>
          </p:nvSpPr>
          <p:spPr bwMode="auto">
            <a:xfrm rot="-3047754">
              <a:off x="128" y="743"/>
              <a:ext cx="1923" cy="67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MX" sz="3600" kern="10"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993300"/>
                  </a:solidFill>
                  <a:latin typeface="Arial Black"/>
                </a:rPr>
                <a:t>Sanitarios</a:t>
              </a:r>
            </a:p>
          </p:txBody>
        </p:sp>
        <p:sp>
          <p:nvSpPr>
            <p:cNvPr id="31752" name="WordArt 8"/>
            <p:cNvSpPr>
              <a:spLocks noChangeArrowheads="1" noChangeShapeType="1" noTextEdit="1"/>
            </p:cNvSpPr>
            <p:nvPr/>
          </p:nvSpPr>
          <p:spPr bwMode="auto">
            <a:xfrm rot="3013544">
              <a:off x="3798" y="725"/>
              <a:ext cx="1923" cy="67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MX" sz="3600" kern="10"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993300"/>
                  </a:solidFill>
                  <a:latin typeface="Arial Black"/>
                </a:rPr>
                <a:t>ecológicos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5957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99392"/>
            <a:ext cx="5629716" cy="7285514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252536" y="692696"/>
            <a:ext cx="4105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b="1" dirty="0">
                <a:solidFill>
                  <a:srgbClr val="990000"/>
                </a:solidFill>
              </a:rPr>
              <a:t>Sanitario </a:t>
            </a:r>
            <a:r>
              <a:rPr lang="es-ES" sz="2000" b="1" dirty="0" err="1">
                <a:solidFill>
                  <a:srgbClr val="990000"/>
                </a:solidFill>
              </a:rPr>
              <a:t>compostero</a:t>
            </a:r>
            <a:r>
              <a:rPr lang="es-ES" sz="2000" b="1" dirty="0">
                <a:solidFill>
                  <a:srgbClr val="990000"/>
                </a:solidFill>
              </a:rPr>
              <a:t> </a:t>
            </a:r>
            <a:endParaRPr lang="es-ES" sz="2000" b="1" dirty="0" smtClean="0">
              <a:solidFill>
                <a:srgbClr val="990000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990000"/>
                </a:solidFill>
              </a:rPr>
              <a:t>de  </a:t>
            </a:r>
            <a:r>
              <a:rPr lang="es-ES" sz="2000" b="1" dirty="0">
                <a:solidFill>
                  <a:srgbClr val="990000"/>
                </a:solidFill>
              </a:rPr>
              <a:t>doble cámara</a:t>
            </a:r>
          </a:p>
        </p:txBody>
      </p:sp>
    </p:spTree>
    <p:extLst>
      <p:ext uri="{BB962C8B-B14F-4D97-AF65-F5344CB8AC3E}">
        <p14:creationId xmlns:p14="http://schemas.microsoft.com/office/powerpoint/2010/main" val="3598413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omx\Documents\17 PROGRAMA DE FORMACION\MANUALES\Sanitario compostero doble camara\Imagenes manual sanitario DC\trampa moscas 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492375"/>
            <a:ext cx="32400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:\Users\omx\Documents\17 PROGRAMA DE FORMACION\MANUALES\Sanitario compostero doble camara\Imagenes manual sanitario DC\trampa moscas 2.jpg"/>
          <p:cNvPicPr>
            <a:picLocks noChangeAspect="1" noChangeArrowheads="1"/>
          </p:cNvPicPr>
          <p:nvPr/>
        </p:nvPicPr>
        <p:blipFill>
          <a:blip r:embed="rId3" cstate="email">
            <a:lum bright="-10000"/>
          </a:blip>
          <a:srcRect/>
          <a:stretch>
            <a:fillRect/>
          </a:stretch>
        </p:blipFill>
        <p:spPr bwMode="auto">
          <a:xfrm>
            <a:off x="3779838" y="2060575"/>
            <a:ext cx="5040312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3 CuadroTexto"/>
          <p:cNvSpPr txBox="1">
            <a:spLocks noChangeArrowheads="1"/>
          </p:cNvSpPr>
          <p:nvPr/>
        </p:nvSpPr>
        <p:spPr bwMode="auto">
          <a:xfrm>
            <a:off x="900113" y="260350"/>
            <a:ext cx="64150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/>
              <a:t>Trampa de moscas</a:t>
            </a:r>
          </a:p>
          <a:p>
            <a:r>
              <a:rPr lang="es-MX" sz="2400"/>
              <a:t>Cople de PVC de 4” y botella de Peñafiel</a:t>
            </a:r>
          </a:p>
        </p:txBody>
      </p:sp>
    </p:spTree>
    <p:extLst>
      <p:ext uri="{BB962C8B-B14F-4D97-AF65-F5344CB8AC3E}">
        <p14:creationId xmlns:p14="http://schemas.microsoft.com/office/powerpoint/2010/main" val="32386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9900" y="1268413"/>
            <a:ext cx="3814763" cy="4105275"/>
            <a:chOff x="296" y="663"/>
            <a:chExt cx="2403" cy="2586"/>
          </a:xfrm>
        </p:grpSpPr>
        <p:pic>
          <p:nvPicPr>
            <p:cNvPr id="116749" name="Picture 3" descr="trabajada 7a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96" y="663"/>
              <a:ext cx="2403" cy="2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750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301" y="1415"/>
              <a:ext cx="307" cy="14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comer</a:t>
              </a:r>
            </a:p>
          </p:txBody>
        </p:sp>
        <p:sp>
          <p:nvSpPr>
            <p:cNvPr id="11675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559" y="2120"/>
              <a:ext cx="393" cy="18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cultivar</a:t>
              </a:r>
            </a:p>
          </p:txBody>
        </p:sp>
        <p:sp>
          <p:nvSpPr>
            <p:cNvPr id="11675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999" y="2120"/>
              <a:ext cx="482" cy="18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hacer caca</a:t>
              </a:r>
            </a:p>
          </p:txBody>
        </p:sp>
        <p:sp>
          <p:nvSpPr>
            <p:cNvPr id="116753" name="WordArt 7"/>
            <p:cNvSpPr>
              <a:spLocks noChangeArrowheads="1" noChangeShapeType="1" noTextEdit="1"/>
            </p:cNvSpPr>
            <p:nvPr/>
          </p:nvSpPr>
          <p:spPr bwMode="auto">
            <a:xfrm rot="-297485">
              <a:off x="1296" y="2632"/>
              <a:ext cx="436" cy="9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composta</a:t>
              </a:r>
            </a:p>
          </p:txBody>
        </p:sp>
        <p:sp>
          <p:nvSpPr>
            <p:cNvPr id="116754" name="WordArt 8"/>
            <p:cNvSpPr>
              <a:spLocks noChangeArrowheads="1" noChangeShapeType="1" noTextEdit="1"/>
            </p:cNvSpPr>
            <p:nvPr/>
          </p:nvSpPr>
          <p:spPr bwMode="auto">
            <a:xfrm>
              <a:off x="1010" y="2590"/>
              <a:ext cx="917" cy="659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de regreso a la tierra</a:t>
              </a:r>
            </a:p>
            <a:p>
              <a:pPr algn="ctr"/>
              <a:endParaRPr lang="es-MX" sz="3600" b="1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Verdana"/>
                <a:ea typeface="Verdana"/>
                <a:cs typeface="Verdana"/>
              </a:endParaRPr>
            </a:p>
          </p:txBody>
        </p:sp>
        <p:sp>
          <p:nvSpPr>
            <p:cNvPr id="116755" name="Text Box 9"/>
            <p:cNvSpPr txBox="1">
              <a:spLocks noChangeArrowheads="1"/>
            </p:cNvSpPr>
            <p:nvPr/>
          </p:nvSpPr>
          <p:spPr bwMode="auto">
            <a:xfrm>
              <a:off x="1127" y="1835"/>
              <a:ext cx="71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b="1">
                  <a:solidFill>
                    <a:srgbClr val="0000CC"/>
                  </a:solidFill>
                </a:rPr>
                <a:t>Intacto</a:t>
              </a:r>
              <a:endParaRPr lang="es-ES" b="1">
                <a:solidFill>
                  <a:srgbClr val="0000CC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45025" y="1196975"/>
            <a:ext cx="4103688" cy="4103688"/>
            <a:chOff x="2880" y="760"/>
            <a:chExt cx="2767" cy="2489"/>
          </a:xfrm>
        </p:grpSpPr>
        <p:pic>
          <p:nvPicPr>
            <p:cNvPr id="116742" name="Picture 11" descr="trabajada 7b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880" y="760"/>
              <a:ext cx="2767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743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3923" y="1344"/>
              <a:ext cx="363" cy="226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comer</a:t>
              </a:r>
            </a:p>
          </p:txBody>
        </p:sp>
        <p:sp>
          <p:nvSpPr>
            <p:cNvPr id="116744" name="WordArt 13"/>
            <p:cNvSpPr>
              <a:spLocks noChangeArrowheads="1" noChangeShapeType="1" noTextEdit="1"/>
            </p:cNvSpPr>
            <p:nvPr/>
          </p:nvSpPr>
          <p:spPr bwMode="auto">
            <a:xfrm rot="-833080">
              <a:off x="3294" y="2073"/>
              <a:ext cx="408" cy="137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2708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cultivar</a:t>
              </a:r>
            </a:p>
          </p:txBody>
        </p:sp>
        <p:sp>
          <p:nvSpPr>
            <p:cNvPr id="116745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468" y="1888"/>
              <a:ext cx="544" cy="317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desalojar</a:t>
              </a:r>
            </a:p>
          </p:txBody>
        </p:sp>
        <p:sp>
          <p:nvSpPr>
            <p:cNvPr id="116746" name="WordArt 15"/>
            <p:cNvSpPr>
              <a:spLocks noChangeArrowheads="1" noChangeShapeType="1" noTextEdit="1"/>
            </p:cNvSpPr>
            <p:nvPr/>
          </p:nvSpPr>
          <p:spPr bwMode="auto">
            <a:xfrm rot="-345856">
              <a:off x="4649" y="2523"/>
              <a:ext cx="726" cy="635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desperdicio  y  contaminación</a:t>
              </a:r>
            </a:p>
          </p:txBody>
        </p:sp>
        <p:sp>
          <p:nvSpPr>
            <p:cNvPr id="116747" name="WordArt 16"/>
            <p:cNvSpPr>
              <a:spLocks noChangeArrowheads="1" noChangeShapeType="1" noTextEdit="1"/>
            </p:cNvSpPr>
            <p:nvPr/>
          </p:nvSpPr>
          <p:spPr bwMode="auto">
            <a:xfrm rot="-922936">
              <a:off x="2971" y="2659"/>
              <a:ext cx="725" cy="499"/>
            </a:xfrm>
            <a:prstGeom prst="rect">
              <a:avLst/>
            </a:prstGeom>
          </p:spPr>
          <p:txBody>
            <a:bodyPr wrap="none" fromWordArt="1">
              <a:prstTxWarp prst="textArchDownPour">
                <a:avLst>
                  <a:gd name="adj1" fmla="val 0"/>
                  <a:gd name="adj2" fmla="val 50000"/>
                </a:avLst>
              </a:prstTxWarp>
            </a:bodyPr>
            <a:lstStyle/>
            <a:p>
              <a:pPr algn="ctr"/>
              <a:r>
                <a:rPr lang="es-MX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800000"/>
                  </a:solidFill>
                  <a:latin typeface="Verdana"/>
                  <a:ea typeface="Verdana"/>
                  <a:cs typeface="Verdana"/>
                </a:rPr>
                <a:t>fertilizante químico</a:t>
              </a:r>
            </a:p>
          </p:txBody>
        </p:sp>
        <p:sp>
          <p:nvSpPr>
            <p:cNvPr id="116748" name="Text Box 17"/>
            <p:cNvSpPr txBox="1">
              <a:spLocks noChangeArrowheads="1"/>
            </p:cNvSpPr>
            <p:nvPr/>
          </p:nvSpPr>
          <p:spPr bwMode="auto">
            <a:xfrm>
              <a:off x="3923" y="2205"/>
              <a:ext cx="527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b="1">
                  <a:solidFill>
                    <a:srgbClr val="0000CC"/>
                  </a:solidFill>
                </a:rPr>
                <a:t>Roto</a:t>
              </a:r>
              <a:endParaRPr lang="es-ES" b="1">
                <a:solidFill>
                  <a:srgbClr val="0000CC"/>
                </a:solidFill>
              </a:endParaRPr>
            </a:p>
          </p:txBody>
        </p:sp>
      </p:grpSp>
      <p:sp>
        <p:nvSpPr>
          <p:cNvPr id="116740" name="Text Box 18"/>
          <p:cNvSpPr txBox="1">
            <a:spLocks noChangeArrowheads="1"/>
          </p:cNvSpPr>
          <p:nvPr/>
        </p:nvSpPr>
        <p:spPr bwMode="auto">
          <a:xfrm>
            <a:off x="250825" y="142875"/>
            <a:ext cx="8569325" cy="954088"/>
          </a:xfrm>
          <a:prstGeom prst="rect">
            <a:avLst/>
          </a:prstGeom>
          <a:solidFill>
            <a:srgbClr val="FFFF99">
              <a:alpha val="54117"/>
            </a:srgbClr>
          </a:solidFill>
          <a:ln w="317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>
                <a:solidFill>
                  <a:srgbClr val="990000"/>
                </a:solidFill>
              </a:rPr>
              <a:t>Uso de la “Humanaza” para fertilizar cultivos</a:t>
            </a:r>
          </a:p>
        </p:txBody>
      </p:sp>
      <p:sp>
        <p:nvSpPr>
          <p:cNvPr id="116741" name="Rectangle 19"/>
          <p:cNvSpPr>
            <a:spLocks noChangeArrowheads="1"/>
          </p:cNvSpPr>
          <p:nvPr/>
        </p:nvSpPr>
        <p:spPr bwMode="auto">
          <a:xfrm>
            <a:off x="1835150" y="5734050"/>
            <a:ext cx="543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400">
                <a:solidFill>
                  <a:srgbClr val="333399"/>
                </a:solidFill>
              </a:rPr>
              <a:t>El ciclo de los nutrientes humanos</a:t>
            </a:r>
            <a:endParaRPr lang="es-ES" sz="24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75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6" descr="DSCN027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43250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 descr="F:\Fotografías\Fotografias\CENTRO AGROECOLÓGICO Las Cañadas\Maiz, frijol, milpa, parcelas socios\Cosecha maiz 2009\IMG_8057.JPG"/>
          <p:cNvPicPr>
            <a:picLocks noChangeAspect="1" noChangeArrowheads="1"/>
          </p:cNvPicPr>
          <p:nvPr/>
        </p:nvPicPr>
        <p:blipFill>
          <a:blip r:embed="rId3" cstate="email">
            <a:lum bright="10000" contrast="20000"/>
          </a:blip>
          <a:srcRect/>
          <a:stretch>
            <a:fillRect/>
          </a:stretch>
        </p:blipFill>
        <p:spPr bwMode="auto">
          <a:xfrm>
            <a:off x="6080125" y="2255838"/>
            <a:ext cx="299243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2" descr="E:\Fotografías\Fotografias\Agroecología\Centros de Capacitación agroecológica\Tierra del Sol\DSCN5768.JPG"/>
          <p:cNvPicPr>
            <a:picLocks noChangeAspect="1" noChangeArrowheads="1"/>
          </p:cNvPicPr>
          <p:nvPr/>
        </p:nvPicPr>
        <p:blipFill>
          <a:blip r:embed="rId4" cstate="email">
            <a:lum contrast="10000"/>
          </a:blip>
          <a:srcRect/>
          <a:stretch>
            <a:fillRect/>
          </a:stretch>
        </p:blipFill>
        <p:spPr bwMode="auto">
          <a:xfrm>
            <a:off x="3214688" y="4378325"/>
            <a:ext cx="271462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Flecha doblada"/>
          <p:cNvSpPr/>
          <p:nvPr/>
        </p:nvSpPr>
        <p:spPr>
          <a:xfrm>
            <a:off x="2214563" y="1214438"/>
            <a:ext cx="785812" cy="928687"/>
          </a:xfrm>
          <a:prstGeom prst="bentArrow">
            <a:avLst/>
          </a:prstGeom>
          <a:solidFill>
            <a:srgbClr val="C000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10" name="9 Flecha doblada"/>
          <p:cNvSpPr/>
          <p:nvPr/>
        </p:nvSpPr>
        <p:spPr>
          <a:xfrm rot="16200000">
            <a:off x="2214563" y="4572000"/>
            <a:ext cx="785812" cy="928688"/>
          </a:xfrm>
          <a:prstGeom prst="bentArrow">
            <a:avLst/>
          </a:prstGeom>
          <a:solidFill>
            <a:srgbClr val="C000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11" name="10 Flecha doblada"/>
          <p:cNvSpPr/>
          <p:nvPr/>
        </p:nvSpPr>
        <p:spPr>
          <a:xfrm rot="10800000">
            <a:off x="6072188" y="4643438"/>
            <a:ext cx="785812" cy="928687"/>
          </a:xfrm>
          <a:prstGeom prst="bentArrow">
            <a:avLst/>
          </a:prstGeom>
          <a:solidFill>
            <a:srgbClr val="C000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12" name="11 Flecha doblada"/>
          <p:cNvSpPr/>
          <p:nvPr/>
        </p:nvSpPr>
        <p:spPr>
          <a:xfrm rot="5400000">
            <a:off x="6286500" y="1214438"/>
            <a:ext cx="785813" cy="928687"/>
          </a:xfrm>
          <a:prstGeom prst="bentArrow">
            <a:avLst/>
          </a:prstGeom>
          <a:solidFill>
            <a:srgbClr val="C000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117769" name="12 CuadroTexto"/>
          <p:cNvSpPr txBox="1">
            <a:spLocks noChangeArrowheads="1"/>
          </p:cNvSpPr>
          <p:nvPr/>
        </p:nvSpPr>
        <p:spPr bwMode="auto">
          <a:xfrm>
            <a:off x="142875" y="1071563"/>
            <a:ext cx="203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/>
              <a:t>Regresando los </a:t>
            </a:r>
          </a:p>
          <a:p>
            <a:pPr algn="ctr"/>
            <a:r>
              <a:rPr lang="es-MX"/>
              <a:t>nutrientes </a:t>
            </a:r>
          </a:p>
          <a:p>
            <a:pPr algn="ctr"/>
            <a:r>
              <a:rPr lang="es-MX"/>
              <a:t>que salieron </a:t>
            </a:r>
          </a:p>
          <a:p>
            <a:pPr algn="ctr"/>
            <a:r>
              <a:rPr lang="es-MX"/>
              <a:t>del suelo</a:t>
            </a:r>
          </a:p>
        </p:txBody>
      </p:sp>
      <p:sp>
        <p:nvSpPr>
          <p:cNvPr id="117770" name="13 CuadroTexto"/>
          <p:cNvSpPr txBox="1">
            <a:spLocks noChangeArrowheads="1"/>
          </p:cNvSpPr>
          <p:nvPr/>
        </p:nvSpPr>
        <p:spPr bwMode="auto">
          <a:xfrm>
            <a:off x="6113463" y="285750"/>
            <a:ext cx="1411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/>
              <a:t>Cultivando</a:t>
            </a:r>
          </a:p>
          <a:p>
            <a:pPr algn="ctr"/>
            <a:r>
              <a:rPr lang="es-MX"/>
              <a:t>comida</a:t>
            </a:r>
          </a:p>
        </p:txBody>
      </p:sp>
      <p:sp>
        <p:nvSpPr>
          <p:cNvPr id="117771" name="14 CuadroTexto"/>
          <p:cNvSpPr txBox="1">
            <a:spLocks noChangeArrowheads="1"/>
          </p:cNvSpPr>
          <p:nvPr/>
        </p:nvSpPr>
        <p:spPr bwMode="auto">
          <a:xfrm>
            <a:off x="7108825" y="4572000"/>
            <a:ext cx="1638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/>
              <a:t>Cosechando</a:t>
            </a:r>
          </a:p>
          <a:p>
            <a:pPr algn="ctr"/>
            <a:r>
              <a:rPr lang="es-MX"/>
              <a:t>comida sana</a:t>
            </a:r>
          </a:p>
        </p:txBody>
      </p:sp>
      <p:sp>
        <p:nvSpPr>
          <p:cNvPr id="117772" name="15 CuadroTexto"/>
          <p:cNvSpPr txBox="1">
            <a:spLocks noChangeArrowheads="1"/>
          </p:cNvSpPr>
          <p:nvPr/>
        </p:nvSpPr>
        <p:spPr bwMode="auto">
          <a:xfrm>
            <a:off x="571500" y="5783263"/>
            <a:ext cx="25701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/>
              <a:t>Composteando</a:t>
            </a:r>
          </a:p>
          <a:p>
            <a:pPr algn="ctr"/>
            <a:r>
              <a:rPr lang="es-MX"/>
              <a:t>Nuestros “desechos”</a:t>
            </a:r>
          </a:p>
        </p:txBody>
      </p:sp>
      <p:sp>
        <p:nvSpPr>
          <p:cNvPr id="14" name="12 CuadroTexto"/>
          <p:cNvSpPr txBox="1">
            <a:spLocks noChangeArrowheads="1"/>
          </p:cNvSpPr>
          <p:nvPr/>
        </p:nvSpPr>
        <p:spPr bwMode="auto">
          <a:xfrm>
            <a:off x="3203575" y="3068638"/>
            <a:ext cx="2754313" cy="461962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2400" dirty="0">
                <a:solidFill>
                  <a:srgbClr val="C00000"/>
                </a:solidFill>
                <a:latin typeface="Trebuchet MS" pitchFamily="34" charset="0"/>
              </a:rPr>
              <a:t>Cerrando el ciclo</a:t>
            </a:r>
          </a:p>
        </p:txBody>
      </p:sp>
      <p:pic>
        <p:nvPicPr>
          <p:cNvPr id="117774" name="Picture 2" descr="C:\Users\thr\Desktop\Escritorio temporal\Fotos recientes\Fotos siembra y abonado milpa 2011\IMG_097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4463" y="2349500"/>
            <a:ext cx="2843212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29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ahasak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73100"/>
            <a:ext cx="9144000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47675" y="131763"/>
            <a:ext cx="782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990000"/>
                </a:solidFill>
              </a:rPr>
              <a:t>Problemas de estreñimiento, visita al famoso doctor:</a:t>
            </a:r>
            <a:endParaRPr lang="es-ES" sz="2000" b="1" dirty="0">
              <a:solidFill>
                <a:srgbClr val="990000"/>
              </a:solidFill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835650" y="6308725"/>
            <a:ext cx="312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Popostal de César Añorve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47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45" y="332656"/>
            <a:ext cx="8892455" cy="1143000"/>
          </a:xfrm>
        </p:spPr>
        <p:txBody>
          <a:bodyPr/>
          <a:lstStyle/>
          <a:p>
            <a:pPr algn="l" eaLnBrk="1" hangingPunct="1"/>
            <a:r>
              <a:rPr lang="es-MX" sz="3600" b="1" dirty="0" smtClean="0">
                <a:solidFill>
                  <a:srgbClr val="990000"/>
                </a:solidFill>
                <a:latin typeface="Verdana" pitchFamily="34" charset="0"/>
              </a:rPr>
              <a:t>Problemas del drenaje</a:t>
            </a:r>
            <a:endParaRPr lang="es-ES" sz="3600" b="1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1680" y="1844824"/>
            <a:ext cx="6408712" cy="3888432"/>
          </a:xfrm>
        </p:spPr>
        <p:txBody>
          <a:bodyPr/>
          <a:lstStyle/>
          <a:p>
            <a:pPr marL="742950" indent="-7429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s-MX" dirty="0" smtClean="0">
                <a:solidFill>
                  <a:srgbClr val="0000CC"/>
                </a:solidFill>
                <a:latin typeface="Verdana" pitchFamily="34" charset="0"/>
              </a:rPr>
              <a:t>Usa mucha agua</a:t>
            </a:r>
          </a:p>
          <a:p>
            <a:pPr marL="742950" indent="-7429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s-MX" dirty="0" smtClean="0">
                <a:solidFill>
                  <a:srgbClr val="0000CC"/>
                </a:solidFill>
                <a:latin typeface="Verdana" pitchFamily="34" charset="0"/>
              </a:rPr>
              <a:t>Contamina el agua</a:t>
            </a:r>
          </a:p>
          <a:p>
            <a:pPr marL="742950" indent="-7429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s-MX" dirty="0" smtClean="0">
                <a:solidFill>
                  <a:srgbClr val="0000CC"/>
                </a:solidFill>
                <a:latin typeface="Verdana" pitchFamily="34" charset="0"/>
              </a:rPr>
              <a:t>Requiere mucha energía</a:t>
            </a:r>
          </a:p>
          <a:p>
            <a:pPr marL="742950" indent="-7429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s-MX" dirty="0" smtClean="0">
                <a:solidFill>
                  <a:srgbClr val="0000CC"/>
                </a:solidFill>
                <a:latin typeface="Verdana" pitchFamily="34" charset="0"/>
              </a:rPr>
              <a:t>Desperdicia nutrientes</a:t>
            </a:r>
            <a:endParaRPr lang="es-MX" dirty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8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4000" dirty="0" smtClean="0"/>
          </a:p>
        </p:txBody>
      </p:sp>
    </p:spTree>
    <p:extLst>
      <p:ext uri="{BB962C8B-B14F-4D97-AF65-F5344CB8AC3E}">
        <p14:creationId xmlns:p14="http://schemas.microsoft.com/office/powerpoint/2010/main" val="2753093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052736"/>
            <a:ext cx="3538538" cy="1143000"/>
          </a:xfrm>
        </p:spPr>
        <p:txBody>
          <a:bodyPr/>
          <a:lstStyle/>
          <a:p>
            <a:pPr eaLnBrk="1" hangingPunct="1"/>
            <a:r>
              <a:rPr lang="es-MX" sz="3600" dirty="0" smtClean="0">
                <a:solidFill>
                  <a:srgbClr val="990000"/>
                </a:solidFill>
                <a:latin typeface="Verdana" pitchFamily="34" charset="0"/>
              </a:rPr>
              <a:t>Problemas del drenaje</a:t>
            </a:r>
            <a:endParaRPr lang="es-ES" sz="3600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3273279"/>
            <a:ext cx="8135938" cy="4535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3600" b="1" dirty="0" smtClean="0">
                <a:solidFill>
                  <a:srgbClr val="0000CC"/>
                </a:solidFill>
                <a:latin typeface="Verdana" pitchFamily="34" charset="0"/>
              </a:rPr>
              <a:t>1.- </a:t>
            </a:r>
            <a:r>
              <a:rPr lang="es-MX" sz="3600" b="1" dirty="0">
                <a:solidFill>
                  <a:srgbClr val="0000CC"/>
                </a:solidFill>
                <a:latin typeface="Verdana" pitchFamily="34" charset="0"/>
              </a:rPr>
              <a:t>U</a:t>
            </a:r>
            <a:r>
              <a:rPr lang="es-MX" sz="3600" b="1" dirty="0" smtClean="0">
                <a:solidFill>
                  <a:srgbClr val="0000CC"/>
                </a:solidFill>
                <a:latin typeface="Verdana" pitchFamily="34" charset="0"/>
              </a:rPr>
              <a:t>sa mucha agua: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latin typeface="Verdana" pitchFamily="34" charset="0"/>
              </a:rPr>
              <a:t>Una persona que utiliza excusado con agua, necesita en 1 año la misma cantidad de agua que ocuparía para beber durante 12 años.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s-MX" sz="28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8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8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360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4000" dirty="0" smtClean="0"/>
          </a:p>
        </p:txBody>
      </p:sp>
      <p:pic>
        <p:nvPicPr>
          <p:cNvPr id="32772" name="Picture 4" descr="Escanear0015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6000"/>
          </a:blip>
          <a:srcRect/>
          <a:stretch>
            <a:fillRect/>
          </a:stretch>
        </p:blipFill>
        <p:spPr bwMode="auto">
          <a:xfrm>
            <a:off x="5508103" y="0"/>
            <a:ext cx="3687547" cy="37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394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986616"/>
              </p:ext>
            </p:extLst>
          </p:nvPr>
        </p:nvGraphicFramePr>
        <p:xfrm>
          <a:off x="368915" y="332656"/>
          <a:ext cx="8331200" cy="533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80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s-MX" sz="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</a:tr>
              <a:tr h="212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00">
                        <a:alpha val="7372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9552" y="5949280"/>
            <a:ext cx="813593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s-MX" sz="2800" kern="0" dirty="0" smtClean="0">
                <a:latin typeface="Verdana" pitchFamily="34" charset="0"/>
              </a:rPr>
              <a:t>En promedio, el drenaje transporta 1 gramo de desechos por cada litro de agua</a:t>
            </a:r>
            <a:endParaRPr lang="es-MX" sz="3600" kern="0" dirty="0" smtClean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sz="4000" kern="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4000" kern="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kern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4000" kern="0" dirty="0" smtClean="0"/>
          </a:p>
        </p:txBody>
      </p:sp>
    </p:spTree>
    <p:extLst>
      <p:ext uri="{BB962C8B-B14F-4D97-AF65-F5344CB8AC3E}">
        <p14:creationId xmlns:p14="http://schemas.microsoft.com/office/powerpoint/2010/main" val="1551540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13"/>
          <p:cNvSpPr>
            <a:spLocks noChangeArrowheads="1"/>
          </p:cNvSpPr>
          <p:nvPr/>
        </p:nvSpPr>
        <p:spPr bwMode="auto">
          <a:xfrm>
            <a:off x="457200" y="115888"/>
            <a:ext cx="8229600" cy="649287"/>
          </a:xfrm>
          <a:prstGeom prst="rect">
            <a:avLst/>
          </a:prstGeom>
          <a:solidFill>
            <a:schemeClr val="bg2">
              <a:alpha val="4196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MX" sz="2800" b="1" dirty="0">
                <a:solidFill>
                  <a:srgbClr val="990000"/>
                </a:solidFill>
              </a:rPr>
              <a:t>Disponibilidad del agua en el planeta</a:t>
            </a:r>
            <a:r>
              <a:rPr lang="es-MX" sz="2800" b="1" dirty="0">
                <a:solidFill>
                  <a:srgbClr val="990000"/>
                </a:solidFill>
                <a:latin typeface="Arial" charset="0"/>
              </a:rPr>
              <a:t> </a:t>
            </a:r>
            <a:endParaRPr lang="es-ES" sz="2800" b="1" dirty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6150" name="Picture 14" descr="earthinf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52736"/>
            <a:ext cx="3211512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26 Grupo"/>
          <p:cNvGrpSpPr/>
          <p:nvPr/>
        </p:nvGrpSpPr>
        <p:grpSpPr>
          <a:xfrm>
            <a:off x="0" y="1052737"/>
            <a:ext cx="9412610" cy="5589239"/>
            <a:chOff x="0" y="1052737"/>
            <a:chExt cx="9412610" cy="5589239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3563888" y="1052737"/>
              <a:ext cx="5037137" cy="1382239"/>
              <a:chOff x="2245" y="1071"/>
              <a:chExt cx="3173" cy="879"/>
            </a:xfrm>
          </p:grpSpPr>
          <p:pic>
            <p:nvPicPr>
              <p:cNvPr id="6155" name="Picture 4" descr="B0310943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45" y="1071"/>
                <a:ext cx="907" cy="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56" name="Text Box 5"/>
              <p:cNvSpPr txBox="1">
                <a:spLocks noChangeArrowheads="1"/>
              </p:cNvSpPr>
              <p:nvPr/>
            </p:nvSpPr>
            <p:spPr bwMode="auto">
              <a:xfrm>
                <a:off x="3696" y="1162"/>
                <a:ext cx="172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MX" sz="2400" dirty="0">
                    <a:latin typeface="Arial Rounded MT Bold" pitchFamily="34" charset="0"/>
                  </a:rPr>
                  <a:t>Mares y Océanos</a:t>
                </a:r>
                <a:endParaRPr lang="es-ES" sz="2400" dirty="0">
                  <a:latin typeface="Arial Rounded MT Bold" pitchFamily="34" charset="0"/>
                </a:endParaRPr>
              </a:p>
            </p:txBody>
          </p:sp>
          <p:sp>
            <p:nvSpPr>
              <p:cNvPr id="6158" name="Rectangle 7"/>
              <p:cNvSpPr>
                <a:spLocks noChangeArrowheads="1"/>
              </p:cNvSpPr>
              <p:nvPr/>
            </p:nvSpPr>
            <p:spPr bwMode="auto">
              <a:xfrm>
                <a:off x="4241" y="1570"/>
                <a:ext cx="554" cy="288"/>
              </a:xfrm>
              <a:prstGeom prst="rect">
                <a:avLst/>
              </a:prstGeom>
              <a:solidFill>
                <a:schemeClr val="bg2">
                  <a:alpha val="43921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2400" b="1" dirty="0">
                    <a:latin typeface="Arial" charset="0"/>
                  </a:rPr>
                  <a:t>97 %</a:t>
                </a:r>
                <a:endParaRPr lang="es-ES" sz="2400" dirty="0">
                  <a:latin typeface="Arial" charset="0"/>
                </a:endParaRPr>
              </a:p>
            </p:txBody>
          </p:sp>
        </p:grp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563938" y="2636912"/>
              <a:ext cx="5191125" cy="1512888"/>
              <a:chOff x="2245" y="2614"/>
              <a:chExt cx="3270" cy="953"/>
            </a:xfrm>
          </p:grpSpPr>
          <p:pic>
            <p:nvPicPr>
              <p:cNvPr id="6151" name="Picture 9" descr="B0300605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45" y="2614"/>
                <a:ext cx="953" cy="95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sp>
            <p:nvSpPr>
              <p:cNvPr id="6152" name="Text Box 10"/>
              <p:cNvSpPr txBox="1">
                <a:spLocks noChangeArrowheads="1"/>
              </p:cNvSpPr>
              <p:nvPr/>
            </p:nvSpPr>
            <p:spPr bwMode="auto">
              <a:xfrm>
                <a:off x="3651" y="2659"/>
                <a:ext cx="1864" cy="518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MX" sz="2400" dirty="0">
                    <a:latin typeface="Arial Rounded MT Bold" pitchFamily="34" charset="0"/>
                  </a:rPr>
                  <a:t>Casquetes polares</a:t>
                </a:r>
              </a:p>
              <a:p>
                <a:pPr algn="ctr"/>
                <a:r>
                  <a:rPr lang="es-MX" sz="2400" dirty="0">
                    <a:latin typeface="Arial Rounded MT Bold" pitchFamily="34" charset="0"/>
                  </a:rPr>
                  <a:t> y glaciares</a:t>
                </a:r>
                <a:endParaRPr lang="es-ES" sz="2400" dirty="0">
                  <a:latin typeface="Arial Rounded MT Bold" pitchFamily="34" charset="0"/>
                </a:endParaRPr>
              </a:p>
            </p:txBody>
          </p:sp>
          <p:sp>
            <p:nvSpPr>
              <p:cNvPr id="6154" name="Rectangle 12"/>
              <p:cNvSpPr>
                <a:spLocks noChangeArrowheads="1"/>
              </p:cNvSpPr>
              <p:nvPr/>
            </p:nvSpPr>
            <p:spPr bwMode="auto">
              <a:xfrm>
                <a:off x="4195" y="3249"/>
                <a:ext cx="714" cy="288"/>
              </a:xfrm>
              <a:prstGeom prst="rect">
                <a:avLst/>
              </a:prstGeom>
              <a:solidFill>
                <a:schemeClr val="bg2">
                  <a:alpha val="43921"/>
                </a:schemeClr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2400" b="1" dirty="0">
                    <a:latin typeface="Arial" charset="0"/>
                  </a:rPr>
                  <a:t>2.15 %</a:t>
                </a:r>
                <a:endParaRPr lang="es-ES" sz="2400" dirty="0">
                  <a:latin typeface="Arial" charset="0"/>
                </a:endParaRPr>
              </a:p>
            </p:txBody>
          </p:sp>
        </p:grpSp>
        <p:grpSp>
          <p:nvGrpSpPr>
            <p:cNvPr id="24" name="23 Grupo"/>
            <p:cNvGrpSpPr/>
            <p:nvPr/>
          </p:nvGrpSpPr>
          <p:grpSpPr>
            <a:xfrm>
              <a:off x="0" y="5013176"/>
              <a:ext cx="9412610" cy="1628800"/>
              <a:chOff x="0" y="5256584"/>
              <a:chExt cx="9412610" cy="1628800"/>
            </a:xfrm>
          </p:grpSpPr>
          <p:pic>
            <p:nvPicPr>
              <p:cNvPr id="15" name="Picture 5" descr="B0310962"/>
              <p:cNvPicPr>
                <a:picLocks noChangeAspect="1" noChangeArrowheads="1"/>
              </p:cNvPicPr>
              <p:nvPr/>
            </p:nvPicPr>
            <p:blipFill>
              <a:blip r:embed="rId6" cstate="email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3419872" y="5301208"/>
                <a:ext cx="1120726" cy="1203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6"/>
              <p:cNvSpPr>
                <a:spLocks noChangeArrowheads="1"/>
              </p:cNvSpPr>
              <p:nvPr/>
            </p:nvSpPr>
            <p:spPr bwMode="auto">
              <a:xfrm>
                <a:off x="3563888" y="6491288"/>
                <a:ext cx="8572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b="1" dirty="0">
                    <a:solidFill>
                      <a:schemeClr val="tx2"/>
                    </a:solidFill>
                    <a:latin typeface="Arial" charset="0"/>
                  </a:rPr>
                  <a:t>Lagos</a:t>
                </a:r>
                <a:endParaRPr lang="es-ES" b="1" dirty="0">
                  <a:solidFill>
                    <a:schemeClr val="tx2"/>
                  </a:solidFill>
                  <a:latin typeface="Arial" charset="0"/>
                </a:endParaRPr>
              </a:p>
            </p:txBody>
          </p:sp>
          <p:pic>
            <p:nvPicPr>
              <p:cNvPr id="17" name="Picture 7" descr="AKG398"/>
              <p:cNvPicPr>
                <a:picLocks noChangeAspect="1" noChangeArrowheads="1"/>
              </p:cNvPicPr>
              <p:nvPr/>
            </p:nvPicPr>
            <p:blipFill>
              <a:blip r:embed="rId7" cstate="email">
                <a:lum bright="18000"/>
              </a:blip>
              <a:srcRect/>
              <a:stretch>
                <a:fillRect/>
              </a:stretch>
            </p:blipFill>
            <p:spPr bwMode="auto">
              <a:xfrm>
                <a:off x="210915" y="5290483"/>
                <a:ext cx="1120726" cy="1203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35496" y="6488113"/>
                <a:ext cx="13144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b="1" dirty="0">
                    <a:solidFill>
                      <a:schemeClr val="tx2"/>
                    </a:solidFill>
                    <a:latin typeface="Arial" charset="0"/>
                  </a:rPr>
                  <a:t>Atmósfera</a:t>
                </a:r>
                <a:endParaRPr lang="es-ES" b="1" dirty="0">
                  <a:solidFill>
                    <a:schemeClr val="tx2"/>
                  </a:solidFill>
                  <a:latin typeface="Arial" charset="0"/>
                </a:endParaRPr>
              </a:p>
            </p:txBody>
          </p:sp>
          <p:pic>
            <p:nvPicPr>
              <p:cNvPr id="19" name="Picture 9" descr="B0304130"/>
              <p:cNvPicPr>
                <a:picLocks noChangeAspect="1" noChangeArrowheads="1"/>
              </p:cNvPicPr>
              <p:nvPr/>
            </p:nvPicPr>
            <p:blipFill>
              <a:blip r:embed="rId8" cstate="email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1763688" y="5301208"/>
                <a:ext cx="1120726" cy="1203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1907704" y="6491288"/>
                <a:ext cx="6794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b="1" dirty="0">
                    <a:solidFill>
                      <a:schemeClr val="tx2"/>
                    </a:solidFill>
                    <a:latin typeface="Arial" charset="0"/>
                  </a:rPr>
                  <a:t>Ríos</a:t>
                </a:r>
                <a:endParaRPr lang="es-ES" b="1" dirty="0">
                  <a:solidFill>
                    <a:schemeClr val="tx2"/>
                  </a:solidFill>
                  <a:latin typeface="Arial" charset="0"/>
                </a:endParaRP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4211960" y="5301208"/>
                <a:ext cx="520065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s-ES_tradnl" sz="2800" b="1" dirty="0" smtClean="0">
                    <a:latin typeface="Tahoma" pitchFamily="34" charset="0"/>
                  </a:rPr>
                  <a:t>Agua dulce</a:t>
                </a:r>
                <a:endParaRPr lang="es-ES_tradnl" sz="2800" b="1" dirty="0">
                  <a:latin typeface="Tahoma" pitchFamily="34" charset="0"/>
                </a:endParaRPr>
              </a:p>
            </p:txBody>
          </p:sp>
          <p:sp>
            <p:nvSpPr>
              <p:cNvPr id="22" name="Rectangle 12"/>
              <p:cNvSpPr>
                <a:spLocks noChangeArrowheads="1"/>
              </p:cNvSpPr>
              <p:nvPr/>
            </p:nvSpPr>
            <p:spPr bwMode="auto">
              <a:xfrm>
                <a:off x="6012185" y="6021239"/>
                <a:ext cx="1447800" cy="579437"/>
              </a:xfrm>
              <a:prstGeom prst="rect">
                <a:avLst/>
              </a:prstGeom>
              <a:solidFill>
                <a:schemeClr val="bg2">
                  <a:alpha val="43921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3200" b="1" dirty="0">
                    <a:latin typeface="Arial" charset="0"/>
                  </a:rPr>
                  <a:t>0.63 %</a:t>
                </a:r>
                <a:endParaRPr lang="es-ES" sz="3200" dirty="0">
                  <a:latin typeface="Arial" charset="0"/>
                </a:endParaRPr>
              </a:p>
            </p:txBody>
          </p:sp>
          <p:sp>
            <p:nvSpPr>
              <p:cNvPr id="23" name="22 Rectángulo"/>
              <p:cNvSpPr/>
              <p:nvPr/>
            </p:nvSpPr>
            <p:spPr>
              <a:xfrm>
                <a:off x="0" y="5256584"/>
                <a:ext cx="8028384" cy="1628800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mx\Desktop\global-water-volume-larg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7151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3 Imagen" descr="USGS - science for a changing world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950" y="6092825"/>
            <a:ext cx="20510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7164388" y="0"/>
            <a:ext cx="19796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dirty="0">
                <a:solidFill>
                  <a:srgbClr val="990000"/>
                </a:solidFill>
              </a:rPr>
              <a:t>Esta esfera representa TODA  el agua del mundo</a:t>
            </a:r>
            <a:r>
              <a:rPr lang="es-ES" sz="2400" dirty="0">
                <a:solidFill>
                  <a:srgbClr val="990000"/>
                </a:solidFill>
              </a:rPr>
              <a:t>.</a:t>
            </a:r>
          </a:p>
          <a:p>
            <a:pPr algn="ctr"/>
            <a:endParaRPr lang="es-ES" sz="1100" dirty="0"/>
          </a:p>
          <a:p>
            <a:pPr algn="ctr"/>
            <a:r>
              <a:rPr lang="en-US" sz="1600" dirty="0"/>
              <a:t>La </a:t>
            </a:r>
            <a:r>
              <a:rPr lang="en-US" sz="1600" dirty="0" err="1"/>
              <a:t>esfera</a:t>
            </a:r>
            <a:r>
              <a:rPr lang="en-US" sz="1600" dirty="0"/>
              <a:t> de 1,398 km. de </a:t>
            </a:r>
            <a:r>
              <a:rPr lang="en-US" sz="1600" dirty="0" err="1"/>
              <a:t>diametro</a:t>
            </a:r>
            <a:r>
              <a:rPr lang="en-US" sz="1600" dirty="0"/>
              <a:t>,  </a:t>
            </a:r>
            <a:r>
              <a:rPr lang="en-US" sz="1600" dirty="0" err="1"/>
              <a:t>incluye</a:t>
            </a:r>
            <a:r>
              <a:rPr lang="en-US" sz="1600" dirty="0"/>
              <a:t> el </a:t>
            </a:r>
            <a:r>
              <a:rPr lang="en-US" sz="1600" dirty="0" err="1"/>
              <a:t>agua</a:t>
            </a:r>
            <a:r>
              <a:rPr lang="en-US" sz="1600" dirty="0"/>
              <a:t> de los </a:t>
            </a:r>
            <a:r>
              <a:rPr lang="en-US" sz="1600" dirty="0" err="1"/>
              <a:t>oceanos</a:t>
            </a:r>
            <a:r>
              <a:rPr lang="en-US" sz="1600" dirty="0"/>
              <a:t>, la </a:t>
            </a:r>
            <a:r>
              <a:rPr lang="en-US" sz="1600" dirty="0" err="1"/>
              <a:t>congelada</a:t>
            </a:r>
            <a:r>
              <a:rPr lang="en-US" sz="1600" dirty="0"/>
              <a:t> en los </a:t>
            </a:r>
            <a:r>
              <a:rPr lang="en-US" sz="1600" dirty="0" err="1"/>
              <a:t>polos</a:t>
            </a:r>
            <a:r>
              <a:rPr lang="en-US" sz="1600" dirty="0"/>
              <a:t>, el </a:t>
            </a:r>
            <a:r>
              <a:rPr lang="en-US" sz="1600" dirty="0" err="1"/>
              <a:t>agua</a:t>
            </a:r>
            <a:r>
              <a:rPr lang="en-US" sz="1600" dirty="0"/>
              <a:t> de </a:t>
            </a:r>
            <a:r>
              <a:rPr lang="en-US" sz="1600" dirty="0" err="1"/>
              <a:t>ríos</a:t>
            </a:r>
            <a:r>
              <a:rPr lang="en-US" sz="1600" dirty="0"/>
              <a:t>, </a:t>
            </a:r>
            <a:r>
              <a:rPr lang="en-US" sz="1600" dirty="0" err="1"/>
              <a:t>lagos</a:t>
            </a:r>
            <a:r>
              <a:rPr lang="en-US" sz="1600" dirty="0"/>
              <a:t> y </a:t>
            </a:r>
            <a:r>
              <a:rPr lang="en-US" sz="1600" dirty="0" err="1"/>
              <a:t>también</a:t>
            </a:r>
            <a:r>
              <a:rPr lang="en-US" sz="1600" dirty="0"/>
              <a:t> el </a:t>
            </a:r>
            <a:r>
              <a:rPr lang="en-US" sz="1600" dirty="0" err="1"/>
              <a:t>agua</a:t>
            </a:r>
            <a:r>
              <a:rPr lang="en-US" sz="1600" dirty="0"/>
              <a:t>:</a:t>
            </a:r>
          </a:p>
          <a:p>
            <a:pPr algn="ctr"/>
            <a:endParaRPr lang="en-US" sz="1600" dirty="0"/>
          </a:p>
          <a:p>
            <a:pPr algn="ctr">
              <a:buFontTx/>
              <a:buChar char="-"/>
            </a:pPr>
            <a:r>
              <a:rPr lang="en-US" sz="1600" dirty="0"/>
              <a:t>En el </a:t>
            </a:r>
            <a:r>
              <a:rPr lang="en-US" sz="1600" dirty="0" err="1"/>
              <a:t>subsuelo</a:t>
            </a:r>
            <a:endParaRPr lang="en-US" sz="1600" dirty="0"/>
          </a:p>
          <a:p>
            <a:pPr algn="ctr">
              <a:buFontTx/>
              <a:buChar char="-"/>
            </a:pPr>
            <a:r>
              <a:rPr lang="en-US" sz="1600" dirty="0"/>
              <a:t>La </a:t>
            </a:r>
            <a:r>
              <a:rPr lang="en-US" sz="1600" dirty="0" err="1"/>
              <a:t>atmosférica</a:t>
            </a:r>
            <a:endParaRPr lang="en-US" sz="1600" dirty="0"/>
          </a:p>
          <a:p>
            <a:pPr algn="ctr"/>
            <a:r>
              <a:rPr lang="en-US" sz="1600" dirty="0" err="1"/>
              <a:t>Incluso</a:t>
            </a:r>
            <a:r>
              <a:rPr lang="en-US" sz="1600" dirty="0"/>
              <a:t> el </a:t>
            </a:r>
            <a:r>
              <a:rPr lang="en-US" sz="1600" dirty="0" err="1"/>
              <a:t>agua</a:t>
            </a:r>
            <a:r>
              <a:rPr lang="en-US" sz="1600" dirty="0"/>
              <a:t> en </a:t>
            </a:r>
            <a:r>
              <a:rPr lang="en-US" sz="1600" dirty="0" err="1"/>
              <a:t>tu</a:t>
            </a:r>
            <a:r>
              <a:rPr lang="en-US" sz="1600" dirty="0"/>
              <a:t> </a:t>
            </a:r>
            <a:r>
              <a:rPr lang="en-US" sz="1600" dirty="0" err="1"/>
              <a:t>cuero</a:t>
            </a:r>
            <a:r>
              <a:rPr lang="en-US" sz="1600" dirty="0"/>
              <a:t>, en el de </a:t>
            </a:r>
            <a:r>
              <a:rPr lang="en-US" sz="1600" dirty="0" err="1"/>
              <a:t>tu</a:t>
            </a:r>
            <a:r>
              <a:rPr lang="en-US" sz="1600" dirty="0"/>
              <a:t> </a:t>
            </a:r>
            <a:r>
              <a:rPr lang="en-US" sz="1600" dirty="0" err="1"/>
              <a:t>perro</a:t>
            </a:r>
            <a:r>
              <a:rPr lang="en-US" sz="1600" dirty="0"/>
              <a:t> y en </a:t>
            </a:r>
            <a:r>
              <a:rPr lang="en-US" sz="1600" dirty="0" err="1"/>
              <a:t>tus</a:t>
            </a:r>
            <a:r>
              <a:rPr lang="en-US" sz="1600" dirty="0"/>
              <a:t> </a:t>
            </a:r>
            <a:r>
              <a:rPr lang="en-US" sz="1600" dirty="0" err="1"/>
              <a:t>plantas</a:t>
            </a:r>
            <a:r>
              <a:rPr lang="en-US" sz="1600" dirty="0"/>
              <a:t> de </a:t>
            </a:r>
            <a:r>
              <a:rPr lang="en-US" sz="1600" dirty="0" err="1"/>
              <a:t>tomates</a:t>
            </a:r>
            <a:r>
              <a:rPr lang="en-US" sz="1600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4027</TotalTime>
  <Words>1051</Words>
  <Application>Microsoft Office PowerPoint</Application>
  <PresentationFormat>Presentación en pantalla (4:3)</PresentationFormat>
  <Paragraphs>333</Paragraphs>
  <Slides>48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5" baseType="lpstr">
      <vt:lpstr>Arial</vt:lpstr>
      <vt:lpstr>Arial Black</vt:lpstr>
      <vt:lpstr>Arial Rounded MT Bold</vt:lpstr>
      <vt:lpstr>Tahoma</vt:lpstr>
      <vt:lpstr>Trebuchet MS</vt:lpstr>
      <vt:lpstr>Verdana</vt:lpstr>
      <vt:lpstr>Diseño predeterminado</vt:lpstr>
      <vt:lpstr>Presentación de PowerPoint</vt:lpstr>
      <vt:lpstr>Diferentes formas de “ir al baño"</vt:lpstr>
      <vt:lpstr>Problemas con la letrina de campo</vt:lpstr>
      <vt:lpstr>Problemas con la letrina de campo</vt:lpstr>
      <vt:lpstr>Problemas del drenaje</vt:lpstr>
      <vt:lpstr>Problemas del drenaje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PROPIETARIO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PROPIETARIO</dc:creator>
  <cp:lastModifiedBy>Las Cañadas Bosque de niebla</cp:lastModifiedBy>
  <cp:revision>504</cp:revision>
  <dcterms:created xsi:type="dcterms:W3CDTF">2005-11-20T20:41:22Z</dcterms:created>
  <dcterms:modified xsi:type="dcterms:W3CDTF">2018-05-05T14:56:09Z</dcterms:modified>
</cp:coreProperties>
</file>